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59" r:id="rId3"/>
    <p:sldId id="260" r:id="rId4"/>
    <p:sldId id="272" r:id="rId5"/>
    <p:sldId id="266" r:id="rId6"/>
    <p:sldId id="268" r:id="rId7"/>
    <p:sldId id="269" r:id="rId8"/>
    <p:sldId id="270" r:id="rId9"/>
    <p:sldId id="271" r:id="rId10"/>
    <p:sldId id="262" r:id="rId11"/>
    <p:sldId id="263" r:id="rId12"/>
    <p:sldId id="265" r:id="rId13"/>
    <p:sldId id="264" r:id="rId14"/>
    <p:sldId id="273" r:id="rId15"/>
    <p:sldId id="274" r:id="rId16"/>
    <p:sldId id="276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B516-6F7B-44EF-8FF9-D097C4A40057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9832-7570-41E7-B3C9-3A1CBC22BF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B516-6F7B-44EF-8FF9-D097C4A40057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9832-7570-41E7-B3C9-3A1CBC22BF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B516-6F7B-44EF-8FF9-D097C4A40057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9832-7570-41E7-B3C9-3A1CBC22BF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B516-6F7B-44EF-8FF9-D097C4A40057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9832-7570-41E7-B3C9-3A1CBC22BF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B516-6F7B-44EF-8FF9-D097C4A40057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9832-7570-41E7-B3C9-3A1CBC22BF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B516-6F7B-44EF-8FF9-D097C4A40057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9832-7570-41E7-B3C9-3A1CBC22BF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B516-6F7B-44EF-8FF9-D097C4A40057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9832-7570-41E7-B3C9-3A1CBC22BF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B516-6F7B-44EF-8FF9-D097C4A40057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9832-7570-41E7-B3C9-3A1CBC22BF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B516-6F7B-44EF-8FF9-D097C4A40057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9832-7570-41E7-B3C9-3A1CBC22BF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B516-6F7B-44EF-8FF9-D097C4A40057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9832-7570-41E7-B3C9-3A1CBC22BF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3B516-6F7B-44EF-8FF9-D097C4A40057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89832-7570-41E7-B3C9-3A1CBC22BF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3B516-6F7B-44EF-8FF9-D097C4A40057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89832-7570-41E7-B3C9-3A1CBC22BF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任意多边形: 形状 3"/>
          <p:cNvSpPr/>
          <p:nvPr/>
        </p:nvSpPr>
        <p:spPr>
          <a:xfrm>
            <a:off x="5164181" y="2441495"/>
            <a:ext cx="1480460" cy="1479710"/>
          </a:xfrm>
          <a:custGeom>
            <a:avLst/>
            <a:gdLst>
              <a:gd name="connsiteX0" fmla="*/ 3357027 w 4082036"/>
              <a:gd name="connsiteY0" fmla="*/ 2220141 h 4079964"/>
              <a:gd name="connsiteX1" fmla="*/ 4078436 w 4082036"/>
              <a:gd name="connsiteY1" fmla="*/ 2220141 h 4079964"/>
              <a:gd name="connsiteX2" fmla="*/ 4076967 w 4082036"/>
              <a:gd name="connsiteY2" fmla="*/ 2249226 h 4079964"/>
              <a:gd name="connsiteX3" fmla="*/ 2237351 w 4082036"/>
              <a:gd name="connsiteY3" fmla="*/ 4077201 h 4079964"/>
              <a:gd name="connsiteX4" fmla="*/ 2178995 w 4082036"/>
              <a:gd name="connsiteY4" fmla="*/ 4079964 h 4079964"/>
              <a:gd name="connsiteX5" fmla="*/ 2178995 w 4082036"/>
              <a:gd name="connsiteY5" fmla="*/ 3361826 h 4079964"/>
              <a:gd name="connsiteX6" fmla="*/ 2276383 w 4082036"/>
              <a:gd name="connsiteY6" fmla="*/ 3348836 h 4079964"/>
              <a:gd name="connsiteX7" fmla="*/ 3343626 w 4082036"/>
              <a:gd name="connsiteY7" fmla="*/ 2307947 h 4079964"/>
              <a:gd name="connsiteX8" fmla="*/ 3600 w 4082036"/>
              <a:gd name="connsiteY8" fmla="*/ 2220141 h 4079964"/>
              <a:gd name="connsiteX9" fmla="*/ 725010 w 4082036"/>
              <a:gd name="connsiteY9" fmla="*/ 2220141 h 4079964"/>
              <a:gd name="connsiteX10" fmla="*/ 738410 w 4082036"/>
              <a:gd name="connsiteY10" fmla="*/ 2307947 h 4079964"/>
              <a:gd name="connsiteX11" fmla="*/ 1805653 w 4082036"/>
              <a:gd name="connsiteY11" fmla="*/ 3348836 h 4079964"/>
              <a:gd name="connsiteX12" fmla="*/ 1889979 w 4082036"/>
              <a:gd name="connsiteY12" fmla="*/ 3360084 h 4079964"/>
              <a:gd name="connsiteX13" fmla="*/ 1889979 w 4082036"/>
              <a:gd name="connsiteY13" fmla="*/ 4079346 h 4079964"/>
              <a:gd name="connsiteX14" fmla="*/ 1844685 w 4082036"/>
              <a:gd name="connsiteY14" fmla="*/ 4077201 h 4079964"/>
              <a:gd name="connsiteX15" fmla="*/ 5069 w 4082036"/>
              <a:gd name="connsiteY15" fmla="*/ 2249226 h 4079964"/>
              <a:gd name="connsiteX16" fmla="*/ 1889979 w 4082036"/>
              <a:gd name="connsiteY16" fmla="*/ 618 h 4079964"/>
              <a:gd name="connsiteX17" fmla="*/ 1889979 w 4082036"/>
              <a:gd name="connsiteY17" fmla="*/ 719758 h 4079964"/>
              <a:gd name="connsiteX18" fmla="*/ 1789318 w 4082036"/>
              <a:gd name="connsiteY18" fmla="*/ 734152 h 4079964"/>
              <a:gd name="connsiteX19" fmla="*/ 718262 w 4082036"/>
              <a:gd name="connsiteY19" fmla="*/ 1904036 h 4079964"/>
              <a:gd name="connsiteX20" fmla="*/ 716894 w 4082036"/>
              <a:gd name="connsiteY20" fmla="*/ 1931125 h 4079964"/>
              <a:gd name="connsiteX21" fmla="*/ 0 w 4082036"/>
              <a:gd name="connsiteY21" fmla="*/ 1931125 h 4079964"/>
              <a:gd name="connsiteX22" fmla="*/ 5069 w 4082036"/>
              <a:gd name="connsiteY22" fmla="*/ 1830738 h 4079964"/>
              <a:gd name="connsiteX23" fmla="*/ 1844685 w 4082036"/>
              <a:gd name="connsiteY23" fmla="*/ 2763 h 4079964"/>
              <a:gd name="connsiteX24" fmla="*/ 2178995 w 4082036"/>
              <a:gd name="connsiteY24" fmla="*/ 0 h 4079964"/>
              <a:gd name="connsiteX25" fmla="*/ 2237351 w 4082036"/>
              <a:gd name="connsiteY25" fmla="*/ 2763 h 4079964"/>
              <a:gd name="connsiteX26" fmla="*/ 4076967 w 4082036"/>
              <a:gd name="connsiteY26" fmla="*/ 1830738 h 4079964"/>
              <a:gd name="connsiteX27" fmla="*/ 4082036 w 4082036"/>
              <a:gd name="connsiteY27" fmla="*/ 1931125 h 4079964"/>
              <a:gd name="connsiteX28" fmla="*/ 3365142 w 4082036"/>
              <a:gd name="connsiteY28" fmla="*/ 1931125 h 4079964"/>
              <a:gd name="connsiteX29" fmla="*/ 3363775 w 4082036"/>
              <a:gd name="connsiteY29" fmla="*/ 1904036 h 4079964"/>
              <a:gd name="connsiteX30" fmla="*/ 2292718 w 4082036"/>
              <a:gd name="connsiteY30" fmla="*/ 734152 h 4079964"/>
              <a:gd name="connsiteX31" fmla="*/ 2178995 w 4082036"/>
              <a:gd name="connsiteY31" fmla="*/ 717891 h 4079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82036" h="4079964">
                <a:moveTo>
                  <a:pt x="3357027" y="2220141"/>
                </a:moveTo>
                <a:lnTo>
                  <a:pt x="4078436" y="2220141"/>
                </a:lnTo>
                <a:lnTo>
                  <a:pt x="4076967" y="2249226"/>
                </a:lnTo>
                <a:cubicBezTo>
                  <a:pt x="3978715" y="3216696"/>
                  <a:pt x="3206582" y="3984949"/>
                  <a:pt x="2237351" y="4077201"/>
                </a:cubicBezTo>
                <a:lnTo>
                  <a:pt x="2178995" y="4079964"/>
                </a:lnTo>
                <a:lnTo>
                  <a:pt x="2178995" y="3361826"/>
                </a:lnTo>
                <a:lnTo>
                  <a:pt x="2276383" y="3348836"/>
                </a:lnTo>
                <a:cubicBezTo>
                  <a:pt x="2811139" y="3253315"/>
                  <a:pt x="3235142" y="2838097"/>
                  <a:pt x="3343626" y="2307947"/>
                </a:cubicBezTo>
                <a:close/>
                <a:moveTo>
                  <a:pt x="3600" y="2220141"/>
                </a:moveTo>
                <a:lnTo>
                  <a:pt x="725010" y="2220141"/>
                </a:lnTo>
                <a:lnTo>
                  <a:pt x="738410" y="2307947"/>
                </a:lnTo>
                <a:cubicBezTo>
                  <a:pt x="846895" y="2838097"/>
                  <a:pt x="1270898" y="3253315"/>
                  <a:pt x="1805653" y="3348836"/>
                </a:cubicBezTo>
                <a:lnTo>
                  <a:pt x="1889979" y="3360084"/>
                </a:lnTo>
                <a:lnTo>
                  <a:pt x="1889979" y="4079346"/>
                </a:lnTo>
                <a:lnTo>
                  <a:pt x="1844685" y="4077201"/>
                </a:lnTo>
                <a:cubicBezTo>
                  <a:pt x="875455" y="3984949"/>
                  <a:pt x="103321" y="3216696"/>
                  <a:pt x="5069" y="2249226"/>
                </a:cubicBezTo>
                <a:close/>
                <a:moveTo>
                  <a:pt x="1889979" y="618"/>
                </a:moveTo>
                <a:lnTo>
                  <a:pt x="1889979" y="719758"/>
                </a:lnTo>
                <a:lnTo>
                  <a:pt x="1789318" y="734152"/>
                </a:lnTo>
                <a:cubicBezTo>
                  <a:pt x="1218810" y="843464"/>
                  <a:pt x="777841" y="1317376"/>
                  <a:pt x="718262" y="1904036"/>
                </a:cubicBezTo>
                <a:lnTo>
                  <a:pt x="716894" y="1931125"/>
                </a:lnTo>
                <a:lnTo>
                  <a:pt x="0" y="1931125"/>
                </a:lnTo>
                <a:lnTo>
                  <a:pt x="5069" y="1830738"/>
                </a:lnTo>
                <a:cubicBezTo>
                  <a:pt x="103321" y="863268"/>
                  <a:pt x="875455" y="95015"/>
                  <a:pt x="1844685" y="2763"/>
                </a:cubicBezTo>
                <a:close/>
                <a:moveTo>
                  <a:pt x="2178995" y="0"/>
                </a:moveTo>
                <a:lnTo>
                  <a:pt x="2237351" y="2763"/>
                </a:lnTo>
                <a:cubicBezTo>
                  <a:pt x="3206582" y="95015"/>
                  <a:pt x="3978715" y="863268"/>
                  <a:pt x="4076967" y="1830738"/>
                </a:cubicBezTo>
                <a:lnTo>
                  <a:pt x="4082036" y="1931125"/>
                </a:lnTo>
                <a:lnTo>
                  <a:pt x="3365142" y="1931125"/>
                </a:lnTo>
                <a:lnTo>
                  <a:pt x="3363775" y="1904036"/>
                </a:lnTo>
                <a:cubicBezTo>
                  <a:pt x="3304196" y="1317376"/>
                  <a:pt x="2863227" y="843464"/>
                  <a:pt x="2292718" y="734152"/>
                </a:cubicBezTo>
                <a:lnTo>
                  <a:pt x="2178995" y="717891"/>
                </a:lnTo>
                <a:close/>
              </a:path>
            </a:pathLst>
          </a:custGeom>
          <a:ln>
            <a:noFill/>
          </a:ln>
          <a:effectLst>
            <a:outerShdw blurRad="609600" dir="5400000" algn="ctr" rotWithShape="0">
              <a:srgbClr val="000000">
                <a:alpha val="6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 useBgFill="1">
        <p:nvSpPr>
          <p:cNvPr id="5" name="任意多边形: 形状 4"/>
          <p:cNvSpPr/>
          <p:nvPr/>
        </p:nvSpPr>
        <p:spPr>
          <a:xfrm>
            <a:off x="5007427" y="2284820"/>
            <a:ext cx="1793968" cy="1793060"/>
          </a:xfrm>
          <a:custGeom>
            <a:avLst/>
            <a:gdLst>
              <a:gd name="connsiteX0" fmla="*/ 3357027 w 4082036"/>
              <a:gd name="connsiteY0" fmla="*/ 2220141 h 4079964"/>
              <a:gd name="connsiteX1" fmla="*/ 4078436 w 4082036"/>
              <a:gd name="connsiteY1" fmla="*/ 2220141 h 4079964"/>
              <a:gd name="connsiteX2" fmla="*/ 4076967 w 4082036"/>
              <a:gd name="connsiteY2" fmla="*/ 2249226 h 4079964"/>
              <a:gd name="connsiteX3" fmla="*/ 2237351 w 4082036"/>
              <a:gd name="connsiteY3" fmla="*/ 4077201 h 4079964"/>
              <a:gd name="connsiteX4" fmla="*/ 2178995 w 4082036"/>
              <a:gd name="connsiteY4" fmla="*/ 4079964 h 4079964"/>
              <a:gd name="connsiteX5" fmla="*/ 2178995 w 4082036"/>
              <a:gd name="connsiteY5" fmla="*/ 3361826 h 4079964"/>
              <a:gd name="connsiteX6" fmla="*/ 2276383 w 4082036"/>
              <a:gd name="connsiteY6" fmla="*/ 3348836 h 4079964"/>
              <a:gd name="connsiteX7" fmla="*/ 3343626 w 4082036"/>
              <a:gd name="connsiteY7" fmla="*/ 2307947 h 4079964"/>
              <a:gd name="connsiteX8" fmla="*/ 3600 w 4082036"/>
              <a:gd name="connsiteY8" fmla="*/ 2220141 h 4079964"/>
              <a:gd name="connsiteX9" fmla="*/ 725010 w 4082036"/>
              <a:gd name="connsiteY9" fmla="*/ 2220141 h 4079964"/>
              <a:gd name="connsiteX10" fmla="*/ 738410 w 4082036"/>
              <a:gd name="connsiteY10" fmla="*/ 2307947 h 4079964"/>
              <a:gd name="connsiteX11" fmla="*/ 1805653 w 4082036"/>
              <a:gd name="connsiteY11" fmla="*/ 3348836 h 4079964"/>
              <a:gd name="connsiteX12" fmla="*/ 1889979 w 4082036"/>
              <a:gd name="connsiteY12" fmla="*/ 3360084 h 4079964"/>
              <a:gd name="connsiteX13" fmla="*/ 1889979 w 4082036"/>
              <a:gd name="connsiteY13" fmla="*/ 4079346 h 4079964"/>
              <a:gd name="connsiteX14" fmla="*/ 1844685 w 4082036"/>
              <a:gd name="connsiteY14" fmla="*/ 4077201 h 4079964"/>
              <a:gd name="connsiteX15" fmla="*/ 5069 w 4082036"/>
              <a:gd name="connsiteY15" fmla="*/ 2249226 h 4079964"/>
              <a:gd name="connsiteX16" fmla="*/ 1889979 w 4082036"/>
              <a:gd name="connsiteY16" fmla="*/ 618 h 4079964"/>
              <a:gd name="connsiteX17" fmla="*/ 1889979 w 4082036"/>
              <a:gd name="connsiteY17" fmla="*/ 719758 h 4079964"/>
              <a:gd name="connsiteX18" fmla="*/ 1789318 w 4082036"/>
              <a:gd name="connsiteY18" fmla="*/ 734152 h 4079964"/>
              <a:gd name="connsiteX19" fmla="*/ 718262 w 4082036"/>
              <a:gd name="connsiteY19" fmla="*/ 1904036 h 4079964"/>
              <a:gd name="connsiteX20" fmla="*/ 716894 w 4082036"/>
              <a:gd name="connsiteY20" fmla="*/ 1931125 h 4079964"/>
              <a:gd name="connsiteX21" fmla="*/ 0 w 4082036"/>
              <a:gd name="connsiteY21" fmla="*/ 1931125 h 4079964"/>
              <a:gd name="connsiteX22" fmla="*/ 5069 w 4082036"/>
              <a:gd name="connsiteY22" fmla="*/ 1830738 h 4079964"/>
              <a:gd name="connsiteX23" fmla="*/ 1844685 w 4082036"/>
              <a:gd name="connsiteY23" fmla="*/ 2763 h 4079964"/>
              <a:gd name="connsiteX24" fmla="*/ 2178995 w 4082036"/>
              <a:gd name="connsiteY24" fmla="*/ 0 h 4079964"/>
              <a:gd name="connsiteX25" fmla="*/ 2237351 w 4082036"/>
              <a:gd name="connsiteY25" fmla="*/ 2763 h 4079964"/>
              <a:gd name="connsiteX26" fmla="*/ 4076967 w 4082036"/>
              <a:gd name="connsiteY26" fmla="*/ 1830738 h 4079964"/>
              <a:gd name="connsiteX27" fmla="*/ 4082036 w 4082036"/>
              <a:gd name="connsiteY27" fmla="*/ 1931125 h 4079964"/>
              <a:gd name="connsiteX28" fmla="*/ 3365142 w 4082036"/>
              <a:gd name="connsiteY28" fmla="*/ 1931125 h 4079964"/>
              <a:gd name="connsiteX29" fmla="*/ 3363775 w 4082036"/>
              <a:gd name="connsiteY29" fmla="*/ 1904036 h 4079964"/>
              <a:gd name="connsiteX30" fmla="*/ 2292718 w 4082036"/>
              <a:gd name="connsiteY30" fmla="*/ 734152 h 4079964"/>
              <a:gd name="connsiteX31" fmla="*/ 2178995 w 4082036"/>
              <a:gd name="connsiteY31" fmla="*/ 717891 h 4079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82036" h="4079964">
                <a:moveTo>
                  <a:pt x="3357027" y="2220141"/>
                </a:moveTo>
                <a:lnTo>
                  <a:pt x="4078436" y="2220141"/>
                </a:lnTo>
                <a:lnTo>
                  <a:pt x="4076967" y="2249226"/>
                </a:lnTo>
                <a:cubicBezTo>
                  <a:pt x="3978715" y="3216696"/>
                  <a:pt x="3206582" y="3984949"/>
                  <a:pt x="2237351" y="4077201"/>
                </a:cubicBezTo>
                <a:lnTo>
                  <a:pt x="2178995" y="4079964"/>
                </a:lnTo>
                <a:lnTo>
                  <a:pt x="2178995" y="3361826"/>
                </a:lnTo>
                <a:lnTo>
                  <a:pt x="2276383" y="3348836"/>
                </a:lnTo>
                <a:cubicBezTo>
                  <a:pt x="2811139" y="3253315"/>
                  <a:pt x="3235142" y="2838097"/>
                  <a:pt x="3343626" y="2307947"/>
                </a:cubicBezTo>
                <a:close/>
                <a:moveTo>
                  <a:pt x="3600" y="2220141"/>
                </a:moveTo>
                <a:lnTo>
                  <a:pt x="725010" y="2220141"/>
                </a:lnTo>
                <a:lnTo>
                  <a:pt x="738410" y="2307947"/>
                </a:lnTo>
                <a:cubicBezTo>
                  <a:pt x="846895" y="2838097"/>
                  <a:pt x="1270898" y="3253315"/>
                  <a:pt x="1805653" y="3348836"/>
                </a:cubicBezTo>
                <a:lnTo>
                  <a:pt x="1889979" y="3360084"/>
                </a:lnTo>
                <a:lnTo>
                  <a:pt x="1889979" y="4079346"/>
                </a:lnTo>
                <a:lnTo>
                  <a:pt x="1844685" y="4077201"/>
                </a:lnTo>
                <a:cubicBezTo>
                  <a:pt x="875455" y="3984949"/>
                  <a:pt x="103321" y="3216696"/>
                  <a:pt x="5069" y="2249226"/>
                </a:cubicBezTo>
                <a:close/>
                <a:moveTo>
                  <a:pt x="1889979" y="618"/>
                </a:moveTo>
                <a:lnTo>
                  <a:pt x="1889979" y="719758"/>
                </a:lnTo>
                <a:lnTo>
                  <a:pt x="1789318" y="734152"/>
                </a:lnTo>
                <a:cubicBezTo>
                  <a:pt x="1218810" y="843464"/>
                  <a:pt x="777841" y="1317376"/>
                  <a:pt x="718262" y="1904036"/>
                </a:cubicBezTo>
                <a:lnTo>
                  <a:pt x="716894" y="1931125"/>
                </a:lnTo>
                <a:lnTo>
                  <a:pt x="0" y="1931125"/>
                </a:lnTo>
                <a:lnTo>
                  <a:pt x="5069" y="1830738"/>
                </a:lnTo>
                <a:cubicBezTo>
                  <a:pt x="103321" y="863268"/>
                  <a:pt x="875455" y="95015"/>
                  <a:pt x="1844685" y="2763"/>
                </a:cubicBezTo>
                <a:close/>
                <a:moveTo>
                  <a:pt x="2178995" y="0"/>
                </a:moveTo>
                <a:lnTo>
                  <a:pt x="2237351" y="2763"/>
                </a:lnTo>
                <a:cubicBezTo>
                  <a:pt x="3206582" y="95015"/>
                  <a:pt x="3978715" y="863268"/>
                  <a:pt x="4076967" y="1830738"/>
                </a:cubicBezTo>
                <a:lnTo>
                  <a:pt x="4082036" y="1931125"/>
                </a:lnTo>
                <a:lnTo>
                  <a:pt x="3365142" y="1931125"/>
                </a:lnTo>
                <a:lnTo>
                  <a:pt x="3363775" y="1904036"/>
                </a:lnTo>
                <a:cubicBezTo>
                  <a:pt x="3304196" y="1317376"/>
                  <a:pt x="2863227" y="843464"/>
                  <a:pt x="2292718" y="734152"/>
                </a:cubicBezTo>
                <a:lnTo>
                  <a:pt x="2178995" y="717891"/>
                </a:lnTo>
                <a:close/>
              </a:path>
            </a:pathLst>
          </a:custGeom>
          <a:ln>
            <a:noFill/>
          </a:ln>
          <a:effectLst>
            <a:outerShdw blurRad="609600" dir="5400000" algn="ctr" rotWithShape="0">
              <a:srgbClr val="000000">
                <a:alpha val="6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6" name="任意多边形: 形状 5"/>
          <p:cNvSpPr/>
          <p:nvPr/>
        </p:nvSpPr>
        <p:spPr>
          <a:xfrm>
            <a:off x="4786951" y="2045151"/>
            <a:ext cx="2223450" cy="2222324"/>
          </a:xfrm>
          <a:custGeom>
            <a:avLst/>
            <a:gdLst>
              <a:gd name="connsiteX0" fmla="*/ 3357027 w 4082036"/>
              <a:gd name="connsiteY0" fmla="*/ 2220141 h 4079964"/>
              <a:gd name="connsiteX1" fmla="*/ 4078436 w 4082036"/>
              <a:gd name="connsiteY1" fmla="*/ 2220141 h 4079964"/>
              <a:gd name="connsiteX2" fmla="*/ 4076967 w 4082036"/>
              <a:gd name="connsiteY2" fmla="*/ 2249226 h 4079964"/>
              <a:gd name="connsiteX3" fmla="*/ 2237351 w 4082036"/>
              <a:gd name="connsiteY3" fmla="*/ 4077201 h 4079964"/>
              <a:gd name="connsiteX4" fmla="*/ 2178995 w 4082036"/>
              <a:gd name="connsiteY4" fmla="*/ 4079964 h 4079964"/>
              <a:gd name="connsiteX5" fmla="*/ 2178995 w 4082036"/>
              <a:gd name="connsiteY5" fmla="*/ 3361826 h 4079964"/>
              <a:gd name="connsiteX6" fmla="*/ 2276383 w 4082036"/>
              <a:gd name="connsiteY6" fmla="*/ 3348836 h 4079964"/>
              <a:gd name="connsiteX7" fmla="*/ 3343626 w 4082036"/>
              <a:gd name="connsiteY7" fmla="*/ 2307947 h 4079964"/>
              <a:gd name="connsiteX8" fmla="*/ 3600 w 4082036"/>
              <a:gd name="connsiteY8" fmla="*/ 2220141 h 4079964"/>
              <a:gd name="connsiteX9" fmla="*/ 725010 w 4082036"/>
              <a:gd name="connsiteY9" fmla="*/ 2220141 h 4079964"/>
              <a:gd name="connsiteX10" fmla="*/ 738410 w 4082036"/>
              <a:gd name="connsiteY10" fmla="*/ 2307947 h 4079964"/>
              <a:gd name="connsiteX11" fmla="*/ 1805653 w 4082036"/>
              <a:gd name="connsiteY11" fmla="*/ 3348836 h 4079964"/>
              <a:gd name="connsiteX12" fmla="*/ 1889979 w 4082036"/>
              <a:gd name="connsiteY12" fmla="*/ 3360084 h 4079964"/>
              <a:gd name="connsiteX13" fmla="*/ 1889979 w 4082036"/>
              <a:gd name="connsiteY13" fmla="*/ 4079346 h 4079964"/>
              <a:gd name="connsiteX14" fmla="*/ 1844685 w 4082036"/>
              <a:gd name="connsiteY14" fmla="*/ 4077201 h 4079964"/>
              <a:gd name="connsiteX15" fmla="*/ 5069 w 4082036"/>
              <a:gd name="connsiteY15" fmla="*/ 2249226 h 4079964"/>
              <a:gd name="connsiteX16" fmla="*/ 1889979 w 4082036"/>
              <a:gd name="connsiteY16" fmla="*/ 618 h 4079964"/>
              <a:gd name="connsiteX17" fmla="*/ 1889979 w 4082036"/>
              <a:gd name="connsiteY17" fmla="*/ 719758 h 4079964"/>
              <a:gd name="connsiteX18" fmla="*/ 1789318 w 4082036"/>
              <a:gd name="connsiteY18" fmla="*/ 734152 h 4079964"/>
              <a:gd name="connsiteX19" fmla="*/ 718262 w 4082036"/>
              <a:gd name="connsiteY19" fmla="*/ 1904036 h 4079964"/>
              <a:gd name="connsiteX20" fmla="*/ 716894 w 4082036"/>
              <a:gd name="connsiteY20" fmla="*/ 1931125 h 4079964"/>
              <a:gd name="connsiteX21" fmla="*/ 0 w 4082036"/>
              <a:gd name="connsiteY21" fmla="*/ 1931125 h 4079964"/>
              <a:gd name="connsiteX22" fmla="*/ 5069 w 4082036"/>
              <a:gd name="connsiteY22" fmla="*/ 1830738 h 4079964"/>
              <a:gd name="connsiteX23" fmla="*/ 1844685 w 4082036"/>
              <a:gd name="connsiteY23" fmla="*/ 2763 h 4079964"/>
              <a:gd name="connsiteX24" fmla="*/ 2178995 w 4082036"/>
              <a:gd name="connsiteY24" fmla="*/ 0 h 4079964"/>
              <a:gd name="connsiteX25" fmla="*/ 2237351 w 4082036"/>
              <a:gd name="connsiteY25" fmla="*/ 2763 h 4079964"/>
              <a:gd name="connsiteX26" fmla="*/ 4076967 w 4082036"/>
              <a:gd name="connsiteY26" fmla="*/ 1830738 h 4079964"/>
              <a:gd name="connsiteX27" fmla="*/ 4082036 w 4082036"/>
              <a:gd name="connsiteY27" fmla="*/ 1931125 h 4079964"/>
              <a:gd name="connsiteX28" fmla="*/ 3365142 w 4082036"/>
              <a:gd name="connsiteY28" fmla="*/ 1931125 h 4079964"/>
              <a:gd name="connsiteX29" fmla="*/ 3363775 w 4082036"/>
              <a:gd name="connsiteY29" fmla="*/ 1904036 h 4079964"/>
              <a:gd name="connsiteX30" fmla="*/ 2292718 w 4082036"/>
              <a:gd name="connsiteY30" fmla="*/ 734152 h 4079964"/>
              <a:gd name="connsiteX31" fmla="*/ 2178995 w 4082036"/>
              <a:gd name="connsiteY31" fmla="*/ 717891 h 4079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82036" h="4079964">
                <a:moveTo>
                  <a:pt x="3357027" y="2220141"/>
                </a:moveTo>
                <a:lnTo>
                  <a:pt x="4078436" y="2220141"/>
                </a:lnTo>
                <a:lnTo>
                  <a:pt x="4076967" y="2249226"/>
                </a:lnTo>
                <a:cubicBezTo>
                  <a:pt x="3978715" y="3216696"/>
                  <a:pt x="3206582" y="3984949"/>
                  <a:pt x="2237351" y="4077201"/>
                </a:cubicBezTo>
                <a:lnTo>
                  <a:pt x="2178995" y="4079964"/>
                </a:lnTo>
                <a:lnTo>
                  <a:pt x="2178995" y="3361826"/>
                </a:lnTo>
                <a:lnTo>
                  <a:pt x="2276383" y="3348836"/>
                </a:lnTo>
                <a:cubicBezTo>
                  <a:pt x="2811139" y="3253315"/>
                  <a:pt x="3235142" y="2838097"/>
                  <a:pt x="3343626" y="2307947"/>
                </a:cubicBezTo>
                <a:close/>
                <a:moveTo>
                  <a:pt x="3600" y="2220141"/>
                </a:moveTo>
                <a:lnTo>
                  <a:pt x="725010" y="2220141"/>
                </a:lnTo>
                <a:lnTo>
                  <a:pt x="738410" y="2307947"/>
                </a:lnTo>
                <a:cubicBezTo>
                  <a:pt x="846895" y="2838097"/>
                  <a:pt x="1270898" y="3253315"/>
                  <a:pt x="1805653" y="3348836"/>
                </a:cubicBezTo>
                <a:lnTo>
                  <a:pt x="1889979" y="3360084"/>
                </a:lnTo>
                <a:lnTo>
                  <a:pt x="1889979" y="4079346"/>
                </a:lnTo>
                <a:lnTo>
                  <a:pt x="1844685" y="4077201"/>
                </a:lnTo>
                <a:cubicBezTo>
                  <a:pt x="875455" y="3984949"/>
                  <a:pt x="103321" y="3216696"/>
                  <a:pt x="5069" y="2249226"/>
                </a:cubicBezTo>
                <a:close/>
                <a:moveTo>
                  <a:pt x="1889979" y="618"/>
                </a:moveTo>
                <a:lnTo>
                  <a:pt x="1889979" y="719758"/>
                </a:lnTo>
                <a:lnTo>
                  <a:pt x="1789318" y="734152"/>
                </a:lnTo>
                <a:cubicBezTo>
                  <a:pt x="1218810" y="843464"/>
                  <a:pt x="777841" y="1317376"/>
                  <a:pt x="718262" y="1904036"/>
                </a:cubicBezTo>
                <a:lnTo>
                  <a:pt x="716894" y="1931125"/>
                </a:lnTo>
                <a:lnTo>
                  <a:pt x="0" y="1931125"/>
                </a:lnTo>
                <a:lnTo>
                  <a:pt x="5069" y="1830738"/>
                </a:lnTo>
                <a:cubicBezTo>
                  <a:pt x="103321" y="863268"/>
                  <a:pt x="875455" y="95015"/>
                  <a:pt x="1844685" y="2763"/>
                </a:cubicBezTo>
                <a:close/>
                <a:moveTo>
                  <a:pt x="2178995" y="0"/>
                </a:moveTo>
                <a:lnTo>
                  <a:pt x="2237351" y="2763"/>
                </a:lnTo>
                <a:cubicBezTo>
                  <a:pt x="3206582" y="95015"/>
                  <a:pt x="3978715" y="863268"/>
                  <a:pt x="4076967" y="1830738"/>
                </a:cubicBezTo>
                <a:lnTo>
                  <a:pt x="4082036" y="1931125"/>
                </a:lnTo>
                <a:lnTo>
                  <a:pt x="3365142" y="1931125"/>
                </a:lnTo>
                <a:lnTo>
                  <a:pt x="3363775" y="1904036"/>
                </a:lnTo>
                <a:cubicBezTo>
                  <a:pt x="3304196" y="1317376"/>
                  <a:pt x="2863227" y="843464"/>
                  <a:pt x="2292718" y="734152"/>
                </a:cubicBezTo>
                <a:lnTo>
                  <a:pt x="2178995" y="717891"/>
                </a:lnTo>
                <a:close/>
              </a:path>
            </a:pathLst>
          </a:custGeom>
          <a:ln>
            <a:noFill/>
          </a:ln>
          <a:effectLst>
            <a:outerShdw blurRad="609600" dir="5400000" algn="ctr" rotWithShape="0">
              <a:srgbClr val="000000">
                <a:alpha val="6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7" name="任意多边形: 形状 6"/>
          <p:cNvSpPr/>
          <p:nvPr/>
        </p:nvSpPr>
        <p:spPr>
          <a:xfrm>
            <a:off x="4548634" y="1808010"/>
            <a:ext cx="2723024" cy="2721644"/>
          </a:xfrm>
          <a:custGeom>
            <a:avLst/>
            <a:gdLst>
              <a:gd name="connsiteX0" fmla="*/ 3357027 w 4082036"/>
              <a:gd name="connsiteY0" fmla="*/ 2220141 h 4079964"/>
              <a:gd name="connsiteX1" fmla="*/ 4078436 w 4082036"/>
              <a:gd name="connsiteY1" fmla="*/ 2220141 h 4079964"/>
              <a:gd name="connsiteX2" fmla="*/ 4076967 w 4082036"/>
              <a:gd name="connsiteY2" fmla="*/ 2249226 h 4079964"/>
              <a:gd name="connsiteX3" fmla="*/ 2237351 w 4082036"/>
              <a:gd name="connsiteY3" fmla="*/ 4077201 h 4079964"/>
              <a:gd name="connsiteX4" fmla="*/ 2178995 w 4082036"/>
              <a:gd name="connsiteY4" fmla="*/ 4079964 h 4079964"/>
              <a:gd name="connsiteX5" fmla="*/ 2178995 w 4082036"/>
              <a:gd name="connsiteY5" fmla="*/ 3361826 h 4079964"/>
              <a:gd name="connsiteX6" fmla="*/ 2276383 w 4082036"/>
              <a:gd name="connsiteY6" fmla="*/ 3348836 h 4079964"/>
              <a:gd name="connsiteX7" fmla="*/ 3343626 w 4082036"/>
              <a:gd name="connsiteY7" fmla="*/ 2307947 h 4079964"/>
              <a:gd name="connsiteX8" fmla="*/ 3600 w 4082036"/>
              <a:gd name="connsiteY8" fmla="*/ 2220141 h 4079964"/>
              <a:gd name="connsiteX9" fmla="*/ 725010 w 4082036"/>
              <a:gd name="connsiteY9" fmla="*/ 2220141 h 4079964"/>
              <a:gd name="connsiteX10" fmla="*/ 738410 w 4082036"/>
              <a:gd name="connsiteY10" fmla="*/ 2307947 h 4079964"/>
              <a:gd name="connsiteX11" fmla="*/ 1805653 w 4082036"/>
              <a:gd name="connsiteY11" fmla="*/ 3348836 h 4079964"/>
              <a:gd name="connsiteX12" fmla="*/ 1889979 w 4082036"/>
              <a:gd name="connsiteY12" fmla="*/ 3360084 h 4079964"/>
              <a:gd name="connsiteX13" fmla="*/ 1889979 w 4082036"/>
              <a:gd name="connsiteY13" fmla="*/ 4079346 h 4079964"/>
              <a:gd name="connsiteX14" fmla="*/ 1844685 w 4082036"/>
              <a:gd name="connsiteY14" fmla="*/ 4077201 h 4079964"/>
              <a:gd name="connsiteX15" fmla="*/ 5069 w 4082036"/>
              <a:gd name="connsiteY15" fmla="*/ 2249226 h 4079964"/>
              <a:gd name="connsiteX16" fmla="*/ 1889979 w 4082036"/>
              <a:gd name="connsiteY16" fmla="*/ 618 h 4079964"/>
              <a:gd name="connsiteX17" fmla="*/ 1889979 w 4082036"/>
              <a:gd name="connsiteY17" fmla="*/ 719758 h 4079964"/>
              <a:gd name="connsiteX18" fmla="*/ 1789318 w 4082036"/>
              <a:gd name="connsiteY18" fmla="*/ 734152 h 4079964"/>
              <a:gd name="connsiteX19" fmla="*/ 718262 w 4082036"/>
              <a:gd name="connsiteY19" fmla="*/ 1904036 h 4079964"/>
              <a:gd name="connsiteX20" fmla="*/ 716894 w 4082036"/>
              <a:gd name="connsiteY20" fmla="*/ 1931125 h 4079964"/>
              <a:gd name="connsiteX21" fmla="*/ 0 w 4082036"/>
              <a:gd name="connsiteY21" fmla="*/ 1931125 h 4079964"/>
              <a:gd name="connsiteX22" fmla="*/ 5069 w 4082036"/>
              <a:gd name="connsiteY22" fmla="*/ 1830738 h 4079964"/>
              <a:gd name="connsiteX23" fmla="*/ 1844685 w 4082036"/>
              <a:gd name="connsiteY23" fmla="*/ 2763 h 4079964"/>
              <a:gd name="connsiteX24" fmla="*/ 2178995 w 4082036"/>
              <a:gd name="connsiteY24" fmla="*/ 0 h 4079964"/>
              <a:gd name="connsiteX25" fmla="*/ 2237351 w 4082036"/>
              <a:gd name="connsiteY25" fmla="*/ 2763 h 4079964"/>
              <a:gd name="connsiteX26" fmla="*/ 4076967 w 4082036"/>
              <a:gd name="connsiteY26" fmla="*/ 1830738 h 4079964"/>
              <a:gd name="connsiteX27" fmla="*/ 4082036 w 4082036"/>
              <a:gd name="connsiteY27" fmla="*/ 1931125 h 4079964"/>
              <a:gd name="connsiteX28" fmla="*/ 3365142 w 4082036"/>
              <a:gd name="connsiteY28" fmla="*/ 1931125 h 4079964"/>
              <a:gd name="connsiteX29" fmla="*/ 3363775 w 4082036"/>
              <a:gd name="connsiteY29" fmla="*/ 1904036 h 4079964"/>
              <a:gd name="connsiteX30" fmla="*/ 2292718 w 4082036"/>
              <a:gd name="connsiteY30" fmla="*/ 734152 h 4079964"/>
              <a:gd name="connsiteX31" fmla="*/ 2178995 w 4082036"/>
              <a:gd name="connsiteY31" fmla="*/ 717891 h 4079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82036" h="4079964">
                <a:moveTo>
                  <a:pt x="3357027" y="2220141"/>
                </a:moveTo>
                <a:lnTo>
                  <a:pt x="4078436" y="2220141"/>
                </a:lnTo>
                <a:lnTo>
                  <a:pt x="4076967" y="2249226"/>
                </a:lnTo>
                <a:cubicBezTo>
                  <a:pt x="3978715" y="3216696"/>
                  <a:pt x="3206582" y="3984949"/>
                  <a:pt x="2237351" y="4077201"/>
                </a:cubicBezTo>
                <a:lnTo>
                  <a:pt x="2178995" y="4079964"/>
                </a:lnTo>
                <a:lnTo>
                  <a:pt x="2178995" y="3361826"/>
                </a:lnTo>
                <a:lnTo>
                  <a:pt x="2276383" y="3348836"/>
                </a:lnTo>
                <a:cubicBezTo>
                  <a:pt x="2811139" y="3253315"/>
                  <a:pt x="3235142" y="2838097"/>
                  <a:pt x="3343626" y="2307947"/>
                </a:cubicBezTo>
                <a:close/>
                <a:moveTo>
                  <a:pt x="3600" y="2220141"/>
                </a:moveTo>
                <a:lnTo>
                  <a:pt x="725010" y="2220141"/>
                </a:lnTo>
                <a:lnTo>
                  <a:pt x="738410" y="2307947"/>
                </a:lnTo>
                <a:cubicBezTo>
                  <a:pt x="846895" y="2838097"/>
                  <a:pt x="1270898" y="3253315"/>
                  <a:pt x="1805653" y="3348836"/>
                </a:cubicBezTo>
                <a:lnTo>
                  <a:pt x="1889979" y="3360084"/>
                </a:lnTo>
                <a:lnTo>
                  <a:pt x="1889979" y="4079346"/>
                </a:lnTo>
                <a:lnTo>
                  <a:pt x="1844685" y="4077201"/>
                </a:lnTo>
                <a:cubicBezTo>
                  <a:pt x="875455" y="3984949"/>
                  <a:pt x="103321" y="3216696"/>
                  <a:pt x="5069" y="2249226"/>
                </a:cubicBezTo>
                <a:close/>
                <a:moveTo>
                  <a:pt x="1889979" y="618"/>
                </a:moveTo>
                <a:lnTo>
                  <a:pt x="1889979" y="719758"/>
                </a:lnTo>
                <a:lnTo>
                  <a:pt x="1789318" y="734152"/>
                </a:lnTo>
                <a:cubicBezTo>
                  <a:pt x="1218810" y="843464"/>
                  <a:pt x="777841" y="1317376"/>
                  <a:pt x="718262" y="1904036"/>
                </a:cubicBezTo>
                <a:lnTo>
                  <a:pt x="716894" y="1931125"/>
                </a:lnTo>
                <a:lnTo>
                  <a:pt x="0" y="1931125"/>
                </a:lnTo>
                <a:lnTo>
                  <a:pt x="5069" y="1830738"/>
                </a:lnTo>
                <a:cubicBezTo>
                  <a:pt x="103321" y="863268"/>
                  <a:pt x="875455" y="95015"/>
                  <a:pt x="1844685" y="2763"/>
                </a:cubicBezTo>
                <a:close/>
                <a:moveTo>
                  <a:pt x="2178995" y="0"/>
                </a:moveTo>
                <a:lnTo>
                  <a:pt x="2237351" y="2763"/>
                </a:lnTo>
                <a:cubicBezTo>
                  <a:pt x="3206582" y="95015"/>
                  <a:pt x="3978715" y="863268"/>
                  <a:pt x="4076967" y="1830738"/>
                </a:cubicBezTo>
                <a:lnTo>
                  <a:pt x="4082036" y="1931125"/>
                </a:lnTo>
                <a:lnTo>
                  <a:pt x="3365142" y="1931125"/>
                </a:lnTo>
                <a:lnTo>
                  <a:pt x="3363775" y="1904036"/>
                </a:lnTo>
                <a:cubicBezTo>
                  <a:pt x="3304196" y="1317376"/>
                  <a:pt x="2863227" y="843464"/>
                  <a:pt x="2292718" y="734152"/>
                </a:cubicBezTo>
                <a:lnTo>
                  <a:pt x="2178995" y="717891"/>
                </a:lnTo>
                <a:close/>
              </a:path>
            </a:pathLst>
          </a:custGeom>
          <a:ln>
            <a:noFill/>
          </a:ln>
          <a:effectLst>
            <a:outerShdw blurRad="609600" dir="5400000" algn="ctr" rotWithShape="0">
              <a:srgbClr val="000000">
                <a:alpha val="6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8247" y="-4703885"/>
            <a:ext cx="1735015" cy="4876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6000" b="1" dirty="0">
                <a:solidFill>
                  <a:srgbClr val="00B0F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头号玩家走进现实</a:t>
            </a:r>
          </a:p>
        </p:txBody>
      </p:sp>
      <p:sp>
        <p:nvSpPr>
          <p:cNvPr id="9" name="矩形 8"/>
          <p:cNvSpPr/>
          <p:nvPr/>
        </p:nvSpPr>
        <p:spPr>
          <a:xfrm>
            <a:off x="9331569" y="7526216"/>
            <a:ext cx="2860431" cy="2579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gerian" panose="04020705040A02060702" pitchFamily="82" charset="0"/>
              </a:rPr>
              <a:t>Virtual reality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991114" y="5722203"/>
            <a:ext cx="2564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创业者：王启翔</a:t>
            </a:r>
            <a:endParaRPr lang="en-US" altLang="zh-CN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         </a:t>
            </a:r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何子超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271658" y="5722203"/>
            <a:ext cx="4532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创业者：王启翔     </a:t>
            </a:r>
            <a:r>
              <a:rPr lang="en-US" altLang="zh-CN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524072910012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         </a:t>
            </a:r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何子超    </a:t>
            </a:r>
            <a:r>
              <a:rPr lang="en-US" altLang="zh-CN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524072910017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23167" y="4067588"/>
            <a:ext cx="2923309" cy="1325563"/>
          </a:xfrm>
        </p:spPr>
        <p:txBody>
          <a:bodyPr>
            <a:noAutofit/>
          </a:bodyPr>
          <a:lstStyle/>
          <a:p>
            <a:r>
              <a:rPr lang="zh-CN" altLang="en-US" sz="1800" dirty="0">
                <a:latin typeface="Algerian" panose="04020705040A02060702" pitchFamily="82" charset="0"/>
                <a:ea typeface="华文行楷" panose="02010800040101010101" pitchFamily="2" charset="-122"/>
              </a:rPr>
              <a:t>产品名创意：</a:t>
            </a:r>
            <a:br>
              <a:rPr lang="en-US" altLang="zh-CN" sz="1800" dirty="0">
                <a:latin typeface="Algerian" panose="04020705040A02060702" pitchFamily="82" charset="0"/>
                <a:ea typeface="华文行楷" panose="02010800040101010101" pitchFamily="2" charset="-122"/>
              </a:rPr>
            </a:br>
            <a:r>
              <a:rPr lang="zh-CN" altLang="en-US" sz="1800" dirty="0">
                <a:latin typeface="Algerian" panose="04020705040A02060702" pitchFamily="82" charset="0"/>
                <a:ea typeface="华文行楷" panose="02010800040101010101" pitchFamily="2" charset="-122"/>
              </a:rPr>
              <a:t>突出设备提供的无限探索可能性，“</a:t>
            </a:r>
            <a:r>
              <a:rPr lang="en-US" altLang="zh-CN" sz="1800" dirty="0">
                <a:latin typeface="Algerian" panose="04020705040A02060702" pitchFamily="82" charset="0"/>
                <a:ea typeface="华文行楷" panose="02010800040101010101" pitchFamily="2" charset="-122"/>
              </a:rPr>
              <a:t>XR”</a:t>
            </a:r>
            <a:r>
              <a:rPr lang="zh-CN" altLang="en-US" sz="1800" dirty="0">
                <a:latin typeface="Algerian" panose="04020705040A02060702" pitchFamily="82" charset="0"/>
                <a:ea typeface="华文行楷" panose="02010800040101010101" pitchFamily="2" charset="-122"/>
              </a:rPr>
              <a:t>则是扩展现实（</a:t>
            </a:r>
            <a:r>
              <a:rPr lang="en-US" altLang="zh-CN" sz="1800" dirty="0">
                <a:latin typeface="Algerian" panose="04020705040A02060702" pitchFamily="82" charset="0"/>
                <a:ea typeface="华文行楷" panose="02010800040101010101" pitchFamily="2" charset="-122"/>
              </a:rPr>
              <a:t>Extended Reality</a:t>
            </a:r>
            <a:r>
              <a:rPr lang="zh-CN" altLang="en-US" sz="1800" dirty="0">
                <a:latin typeface="Algerian" panose="04020705040A02060702" pitchFamily="82" charset="0"/>
                <a:ea typeface="华文行楷" panose="02010800040101010101" pitchFamily="2" charset="-122"/>
              </a:rPr>
              <a:t>）的简称，涵盖</a:t>
            </a:r>
            <a:r>
              <a:rPr lang="en-US" altLang="zh-CN" sz="1800" dirty="0">
                <a:latin typeface="Algerian" panose="04020705040A02060702" pitchFamily="82" charset="0"/>
                <a:ea typeface="华文行楷" panose="02010800040101010101" pitchFamily="2" charset="-122"/>
              </a:rPr>
              <a:t>VR</a:t>
            </a:r>
            <a:r>
              <a:rPr lang="zh-CN" altLang="en-US" sz="1800" dirty="0">
                <a:latin typeface="Algerian" panose="04020705040A02060702" pitchFamily="82" charset="0"/>
                <a:ea typeface="华文行楷" panose="02010800040101010101" pitchFamily="2" charset="-122"/>
              </a:rPr>
              <a:t>和</a:t>
            </a:r>
            <a:r>
              <a:rPr lang="en-US" altLang="zh-CN" sz="1800" dirty="0">
                <a:latin typeface="Algerian" panose="04020705040A02060702" pitchFamily="82" charset="0"/>
                <a:ea typeface="华文行楷" panose="02010800040101010101" pitchFamily="2" charset="-122"/>
              </a:rPr>
              <a:t>AR</a:t>
            </a:r>
            <a:r>
              <a:rPr lang="zh-CN" altLang="en-US" sz="1800" dirty="0">
                <a:latin typeface="Algerian" panose="04020705040A02060702" pitchFamily="82" charset="0"/>
                <a:ea typeface="华文行楷" panose="02010800040101010101" pitchFamily="2" charset="-122"/>
              </a:rPr>
              <a:t>技术。</a:t>
            </a:r>
            <a:endParaRPr lang="zh-CN" altLang="en-US" sz="1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19258" y="2780054"/>
            <a:ext cx="3027218" cy="510251"/>
          </a:xfrm>
        </p:spPr>
        <p:txBody>
          <a:bodyPr>
            <a:noAutofit/>
          </a:bodyPr>
          <a:lstStyle/>
          <a:p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物理模拟失真</a:t>
            </a:r>
          </a:p>
        </p:txBody>
      </p:sp>
      <p:pic>
        <p:nvPicPr>
          <p:cNvPr id="3074" name="Picture 2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524" y="2780054"/>
            <a:ext cx="5126182" cy="277935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5"/>
          <p:cNvSpPr txBox="1">
            <a:spLocks noChangeArrowheads="1"/>
          </p:cNvSpPr>
          <p:nvPr/>
        </p:nvSpPr>
        <p:spPr bwMode="auto">
          <a:xfrm>
            <a:off x="1162396" y="914784"/>
            <a:ext cx="6793127" cy="144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5400" dirty="0">
                <a:latin typeface="Algerian" panose="04020705040A02060702" pitchFamily="82" charset="0"/>
              </a:rPr>
              <a:t>Infinity XR</a:t>
            </a:r>
          </a:p>
          <a:p>
            <a:pPr eaLnBrk="1" hangingPunct="1">
              <a:lnSpc>
                <a:spcPct val="120000"/>
              </a:lnSpc>
            </a:pP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709386" y="195496"/>
            <a:ext cx="929807" cy="1675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000" b="1" dirty="0">
                <a:solidFill>
                  <a:srgbClr val="00B0F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头号玩家走进现实</a:t>
            </a:r>
          </a:p>
        </p:txBody>
      </p:sp>
      <p:sp>
        <p:nvSpPr>
          <p:cNvPr id="12" name="矩形 11"/>
          <p:cNvSpPr/>
          <p:nvPr/>
        </p:nvSpPr>
        <p:spPr>
          <a:xfrm>
            <a:off x="10492946" y="539130"/>
            <a:ext cx="1250031" cy="988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lgerian" panose="04020705040A02060702" pitchFamily="82" charset="0"/>
              </a:rPr>
              <a:t>Virtual reality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7" y="2300632"/>
            <a:ext cx="5418995" cy="212305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  <p:sp>
        <p:nvSpPr>
          <p:cNvPr id="6" name="išľíďè"/>
          <p:cNvSpPr/>
          <p:nvPr/>
        </p:nvSpPr>
        <p:spPr bwMode="auto">
          <a:xfrm>
            <a:off x="946844" y="699532"/>
            <a:ext cx="5769840" cy="147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lgerian" panose="04020705040A02060702" pitchFamily="82" charset="0"/>
                <a:cs typeface="+mn-ea"/>
                <a:sym typeface="+mn-lt"/>
              </a:rPr>
              <a:t>Earthonline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lgerian" panose="04020705040A02060702" pitchFamily="82" charset="0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753" y="3929926"/>
            <a:ext cx="4419941" cy="207720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  <p:sp>
        <p:nvSpPr>
          <p:cNvPr id="10" name="文本框 9"/>
          <p:cNvSpPr txBox="1"/>
          <p:nvPr/>
        </p:nvSpPr>
        <p:spPr>
          <a:xfrm>
            <a:off x="1286395" y="4870584"/>
            <a:ext cx="4283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真实世界，更深的刺激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944889" y="2034625"/>
            <a:ext cx="31150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虚拟空间，</a:t>
            </a:r>
            <a:endParaRPr lang="en-US" altLang="zh-CN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更多样的体验</a:t>
            </a:r>
          </a:p>
        </p:txBody>
      </p:sp>
      <p:sp>
        <p:nvSpPr>
          <p:cNvPr id="13" name="矩形 12"/>
          <p:cNvSpPr/>
          <p:nvPr/>
        </p:nvSpPr>
        <p:spPr>
          <a:xfrm>
            <a:off x="9709386" y="195496"/>
            <a:ext cx="929807" cy="1675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000" b="1" dirty="0">
                <a:solidFill>
                  <a:srgbClr val="00B0F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头号玩家走进现实</a:t>
            </a:r>
          </a:p>
        </p:txBody>
      </p:sp>
      <p:sp>
        <p:nvSpPr>
          <p:cNvPr id="14" name="矩形 13"/>
          <p:cNvSpPr/>
          <p:nvPr/>
        </p:nvSpPr>
        <p:spPr>
          <a:xfrm>
            <a:off x="10492946" y="539130"/>
            <a:ext cx="1250031" cy="988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lgerian" panose="04020705040A02060702" pitchFamily="82" charset="0"/>
              </a:rPr>
              <a:t>Virtual reality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808" y="2369635"/>
            <a:ext cx="5521730" cy="345108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  <p:sp>
        <p:nvSpPr>
          <p:cNvPr id="5" name="文本框 4"/>
          <p:cNvSpPr txBox="1"/>
          <p:nvPr/>
        </p:nvSpPr>
        <p:spPr>
          <a:xfrm>
            <a:off x="1323715" y="768413"/>
            <a:ext cx="5521730" cy="1518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6000" b="0" i="0" dirty="0" err="1">
                <a:solidFill>
                  <a:srgbClr val="333333"/>
                </a:solidFill>
                <a:effectLst/>
                <a:latin typeface="Algerian" panose="04020705040A02060702" pitchFamily="82" charset="0"/>
              </a:rPr>
              <a:t>VisionSphere</a:t>
            </a:r>
            <a:endParaRPr lang="en-US" altLang="zh-CN" sz="6000" b="1" dirty="0">
              <a:solidFill>
                <a:schemeClr val="tx1">
                  <a:lumMod val="85000"/>
                  <a:lumOff val="1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  <a:p>
            <a:pPr eaLnBrk="1" hangingPunct="1">
              <a:lnSpc>
                <a:spcPct val="120000"/>
              </a:lnSpc>
            </a:pP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23715" y="4141077"/>
            <a:ext cx="24612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强调“视觉”（Vision）和全方位的沉浸体验（Sphere），寓意设备能包裹用户进入完整的虚拟世界。</a:t>
            </a:r>
          </a:p>
        </p:txBody>
      </p:sp>
      <p:sp>
        <p:nvSpPr>
          <p:cNvPr id="10" name="矩形 9"/>
          <p:cNvSpPr/>
          <p:nvPr/>
        </p:nvSpPr>
        <p:spPr>
          <a:xfrm>
            <a:off x="9709386" y="195496"/>
            <a:ext cx="929807" cy="1675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000" b="1" dirty="0">
                <a:solidFill>
                  <a:srgbClr val="00B0F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头号玩家走进现实</a:t>
            </a:r>
          </a:p>
        </p:txBody>
      </p:sp>
      <p:sp>
        <p:nvSpPr>
          <p:cNvPr id="11" name="矩形 10"/>
          <p:cNvSpPr/>
          <p:nvPr/>
        </p:nvSpPr>
        <p:spPr>
          <a:xfrm>
            <a:off x="10492946" y="539130"/>
            <a:ext cx="1250031" cy="988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lgerian" panose="04020705040A02060702" pitchFamily="82" charset="0"/>
              </a:rPr>
              <a:t>Virtual reality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0875" y="370709"/>
            <a:ext cx="10515600" cy="1325563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išľíďè"/>
          <p:cNvSpPr/>
          <p:nvPr/>
        </p:nvSpPr>
        <p:spPr bwMode="auto">
          <a:xfrm>
            <a:off x="1301938" y="583791"/>
            <a:ext cx="5082732" cy="57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000" b="0" i="0" dirty="0" err="1">
                <a:solidFill>
                  <a:srgbClr val="333333"/>
                </a:solidFill>
                <a:effectLst/>
                <a:latin typeface="Algerian" panose="04020705040A02060702" pitchFamily="82" charset="0"/>
              </a:rPr>
              <a:t>SynapSys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lgerian" panose="04020705040A02060702" pitchFamily="82" charset="0"/>
              <a:cs typeface="+mn-ea"/>
              <a:sym typeface="+mn-lt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1460875" y="2449701"/>
            <a:ext cx="4764858" cy="324693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7570211" y="4073170"/>
            <a:ext cx="31609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产品名称创意：</a:t>
            </a:r>
            <a:endParaRPr lang="en-US" altLang="zh-CN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灵感来源于“Synapse”（突触）和“System”（系统）的结合，寓意通过神经突触连接虚拟与现实，具有科技感和创造力。</a:t>
            </a:r>
          </a:p>
        </p:txBody>
      </p:sp>
      <p:sp>
        <p:nvSpPr>
          <p:cNvPr id="13" name="矩形 12"/>
          <p:cNvSpPr/>
          <p:nvPr/>
        </p:nvSpPr>
        <p:spPr>
          <a:xfrm>
            <a:off x="9709386" y="195496"/>
            <a:ext cx="929807" cy="1675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000" b="1" dirty="0">
                <a:solidFill>
                  <a:srgbClr val="00B0F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头号玩家走进现实</a:t>
            </a:r>
          </a:p>
        </p:txBody>
      </p:sp>
      <p:sp>
        <p:nvSpPr>
          <p:cNvPr id="14" name="矩形 13"/>
          <p:cNvSpPr/>
          <p:nvPr/>
        </p:nvSpPr>
        <p:spPr>
          <a:xfrm>
            <a:off x="10492946" y="539130"/>
            <a:ext cx="1250031" cy="988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lgerian" panose="04020705040A02060702" pitchFamily="82" charset="0"/>
              </a:rPr>
              <a:t>Virtual reality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1655" y="747510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市场营销创新策略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468879"/>
            <a:ext cx="10515600" cy="370808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购买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《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头号玩家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》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创意版权或与相关版权方合作</a:t>
            </a:r>
            <a:endParaRPr lang="en-US" altLang="zh-CN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市场定位与目标用户群体目标用户：游戏爱好者、科幻迷、虚拟现实技术的早期采用者、电竞玩家、技术狂热者、电影粉丝等。</a:t>
            </a:r>
            <a:endParaRPr lang="en-US" altLang="zh-CN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用户年龄段主要集中在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16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到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45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岁之间，涵盖男性和女性群体。</a:t>
            </a:r>
            <a:endParaRPr lang="en-US" altLang="zh-CN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合作伙伴：与科技公司（如英伟达、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HTC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、索尼）、游戏开发商和电影公司（尤其是与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《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头号玩家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》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相关的品牌）合作，提升品牌的影响力。</a:t>
            </a:r>
            <a:endParaRPr lang="en-US" altLang="zh-CN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核心卖点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沉浸式体验：提供类似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《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头号玩家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》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中“绿洲”那样的完全沉浸式虚拟现实体验，用户不仅能够进行游戏，还能社交、购物、学习、创造。</a:t>
            </a:r>
            <a:endParaRPr lang="en-US" altLang="zh-CN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开放式世界与自由创造：玩家可以自由探索虚拟世界，甚至创建属于自己的游戏内容，体现用户生成内容（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UGC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）的大量潜力。</a:t>
            </a:r>
            <a:endParaRPr lang="en-US" altLang="zh-CN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跨平台与虚拟经济：不仅支持硬件设备，还能与其他虚拟平台（如社交平台、在线教育平台等）联动，形成完整的虚拟经济体系。</a:t>
            </a:r>
            <a:endParaRPr lang="en-US" altLang="zh-CN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品牌形象塑造打造“未来感”的品牌：通过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《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头号玩家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》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电影中对虚拟世界的深刻描绘，打造成“未来虚拟世界的先驱”，突出创新、科技感、自由和冒险精神。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融资策略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5964" y="1566545"/>
            <a:ext cx="10169236" cy="435133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启动资金与天使投资：寻找专注于虚拟现实、增强现实或游戏领域的天使投资人，他们不仅提供资金，还能在技术开发和市场拓展方面提供战略支持。通过提出项目的长远前景，吸引投资人的兴趣。</a:t>
            </a:r>
            <a:endParaRPr lang="en-US" altLang="zh-CN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政府和科技基金：考虑申请政府创新科技项目资助或国家级的虚拟现实产业扶持基金，利用政策支持降低初期研发成本。</a:t>
            </a:r>
            <a:endParaRPr lang="en-US" altLang="zh-CN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引入风险投资：当产品原型和市场验证完成后，可以通过风险投资获得更大规模的资金支持。寻找专注于科技创新、游戏、娱乐及虚拟现实领域的投资机构。</a:t>
            </a:r>
            <a:endParaRPr lang="en-US" altLang="zh-CN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战略合作伙伴：寻找大科技公司（如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Google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、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Facebook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、腾讯、阿里巴巴等）作为战略合作伙伴，他们不仅能够提供资金，还能在技术、市场推广、平台建设等方面提供支持。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7978" y="365125"/>
            <a:ext cx="9865822" cy="1325563"/>
          </a:xfrm>
        </p:spPr>
        <p:txBody>
          <a:bodyPr/>
          <a:lstStyle/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盈利模式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软件、硬件与订阅服务：通过卖点丰富的游戏内容和虚拟世界平台收费（如订阅费、虚拟物品交易、会员制度等）实现长期盈利。</a:t>
            </a:r>
            <a:endParaRPr lang="en-US" altLang="zh-CN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增值服务与广告：为游戏开发者提供平台与工具，收取一定的开发费用；同时引入广告与品牌合作，在虚拟世界内展示广告或推销虚拟商品。</a:t>
            </a:r>
            <a:endParaRPr lang="en-US" altLang="zh-CN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股权众筹与公开募股（</a:t>
            </a:r>
            <a:r>
              <a:rPr lang="en-US" altLang="zh-CN" dirty="0">
                <a:latin typeface="华文行楷" panose="02010800040101010101" pitchFamily="2" charset="-122"/>
                <a:ea typeface="华文行楷" panose="02010800040101010101" pitchFamily="2" charset="-122"/>
              </a:rPr>
              <a:t>IPO</a:t>
            </a:r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）：在项目成熟之后，考虑进行股权众筹或上市融资，进一步扩大资金池，推动大规模的市场扩展和研发投入。</a:t>
            </a:r>
            <a:endParaRPr lang="en-US" altLang="zh-CN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flipH="1">
            <a:off x="1468987" y="1353298"/>
            <a:ext cx="2952009" cy="36522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面临的问题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4926" y="2411757"/>
            <a:ext cx="9494520" cy="2203711"/>
          </a:xfrm>
        </p:spPr>
        <p:txBody>
          <a:bodyPr/>
          <a:lstStyle/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前期投入成本高</a:t>
            </a:r>
            <a:endParaRPr lang="en-US" altLang="zh-CN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dirty="0">
                <a:latin typeface="华文行楷" panose="02010800040101010101" pitchFamily="2" charset="-122"/>
                <a:ea typeface="华文行楷" panose="02010800040101010101" pitchFamily="2" charset="-122"/>
              </a:rPr>
              <a:t>法规与伦理问题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1120" y="304805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6000" dirty="0">
                <a:latin typeface="Algerian" panose="04020705040A02060702" pitchFamily="82" charset="0"/>
              </a:rPr>
              <a:t>Thanks</a:t>
            </a:r>
            <a:r>
              <a:rPr lang="zh-CN" altLang="en-US" sz="6000" dirty="0">
                <a:latin typeface="Algerian" panose="04020705040A02060702" pitchFamily="82" charset="0"/>
              </a:rPr>
              <a:t> </a:t>
            </a:r>
            <a:r>
              <a:rPr lang="en-US" altLang="zh-CN" sz="6000" dirty="0">
                <a:latin typeface="Algerian" panose="04020705040A02060702" pitchFamily="82" charset="0"/>
              </a:rPr>
              <a:t>for listening!!!</a:t>
            </a:r>
            <a:endParaRPr lang="zh-CN" altLang="en-US" sz="6000" dirty="0">
              <a:latin typeface="Algerian" panose="04020705040A02060702" pitchFamily="82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头号玩家(2018) 【4K蓝光+HDR+中英双语】又名: 玩家一号/ 挑战者1号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4" name="任意多边形: 形状 3"/>
          <p:cNvSpPr/>
          <p:nvPr/>
        </p:nvSpPr>
        <p:spPr>
          <a:xfrm rot="14139997">
            <a:off x="-113924" y="-2833937"/>
            <a:ext cx="12036670" cy="12030574"/>
          </a:xfrm>
          <a:custGeom>
            <a:avLst/>
            <a:gdLst>
              <a:gd name="connsiteX0" fmla="*/ 3357027 w 4082036"/>
              <a:gd name="connsiteY0" fmla="*/ 2220141 h 4079964"/>
              <a:gd name="connsiteX1" fmla="*/ 4078436 w 4082036"/>
              <a:gd name="connsiteY1" fmla="*/ 2220141 h 4079964"/>
              <a:gd name="connsiteX2" fmla="*/ 4076967 w 4082036"/>
              <a:gd name="connsiteY2" fmla="*/ 2249226 h 4079964"/>
              <a:gd name="connsiteX3" fmla="*/ 2237351 w 4082036"/>
              <a:gd name="connsiteY3" fmla="*/ 4077201 h 4079964"/>
              <a:gd name="connsiteX4" fmla="*/ 2178995 w 4082036"/>
              <a:gd name="connsiteY4" fmla="*/ 4079964 h 4079964"/>
              <a:gd name="connsiteX5" fmla="*/ 2178995 w 4082036"/>
              <a:gd name="connsiteY5" fmla="*/ 3361826 h 4079964"/>
              <a:gd name="connsiteX6" fmla="*/ 2276383 w 4082036"/>
              <a:gd name="connsiteY6" fmla="*/ 3348836 h 4079964"/>
              <a:gd name="connsiteX7" fmla="*/ 3343626 w 4082036"/>
              <a:gd name="connsiteY7" fmla="*/ 2307947 h 4079964"/>
              <a:gd name="connsiteX8" fmla="*/ 3600 w 4082036"/>
              <a:gd name="connsiteY8" fmla="*/ 2220141 h 4079964"/>
              <a:gd name="connsiteX9" fmla="*/ 725010 w 4082036"/>
              <a:gd name="connsiteY9" fmla="*/ 2220141 h 4079964"/>
              <a:gd name="connsiteX10" fmla="*/ 738410 w 4082036"/>
              <a:gd name="connsiteY10" fmla="*/ 2307947 h 4079964"/>
              <a:gd name="connsiteX11" fmla="*/ 1805653 w 4082036"/>
              <a:gd name="connsiteY11" fmla="*/ 3348836 h 4079964"/>
              <a:gd name="connsiteX12" fmla="*/ 1889979 w 4082036"/>
              <a:gd name="connsiteY12" fmla="*/ 3360084 h 4079964"/>
              <a:gd name="connsiteX13" fmla="*/ 1889979 w 4082036"/>
              <a:gd name="connsiteY13" fmla="*/ 4079346 h 4079964"/>
              <a:gd name="connsiteX14" fmla="*/ 1844685 w 4082036"/>
              <a:gd name="connsiteY14" fmla="*/ 4077201 h 4079964"/>
              <a:gd name="connsiteX15" fmla="*/ 5069 w 4082036"/>
              <a:gd name="connsiteY15" fmla="*/ 2249226 h 4079964"/>
              <a:gd name="connsiteX16" fmla="*/ 1889979 w 4082036"/>
              <a:gd name="connsiteY16" fmla="*/ 618 h 4079964"/>
              <a:gd name="connsiteX17" fmla="*/ 1889979 w 4082036"/>
              <a:gd name="connsiteY17" fmla="*/ 719758 h 4079964"/>
              <a:gd name="connsiteX18" fmla="*/ 1789318 w 4082036"/>
              <a:gd name="connsiteY18" fmla="*/ 734152 h 4079964"/>
              <a:gd name="connsiteX19" fmla="*/ 718262 w 4082036"/>
              <a:gd name="connsiteY19" fmla="*/ 1904036 h 4079964"/>
              <a:gd name="connsiteX20" fmla="*/ 716894 w 4082036"/>
              <a:gd name="connsiteY20" fmla="*/ 1931125 h 4079964"/>
              <a:gd name="connsiteX21" fmla="*/ 0 w 4082036"/>
              <a:gd name="connsiteY21" fmla="*/ 1931125 h 4079964"/>
              <a:gd name="connsiteX22" fmla="*/ 5069 w 4082036"/>
              <a:gd name="connsiteY22" fmla="*/ 1830738 h 4079964"/>
              <a:gd name="connsiteX23" fmla="*/ 1844685 w 4082036"/>
              <a:gd name="connsiteY23" fmla="*/ 2763 h 4079964"/>
              <a:gd name="connsiteX24" fmla="*/ 2178995 w 4082036"/>
              <a:gd name="connsiteY24" fmla="*/ 0 h 4079964"/>
              <a:gd name="connsiteX25" fmla="*/ 2237351 w 4082036"/>
              <a:gd name="connsiteY25" fmla="*/ 2763 h 4079964"/>
              <a:gd name="connsiteX26" fmla="*/ 4076967 w 4082036"/>
              <a:gd name="connsiteY26" fmla="*/ 1830738 h 4079964"/>
              <a:gd name="connsiteX27" fmla="*/ 4082036 w 4082036"/>
              <a:gd name="connsiteY27" fmla="*/ 1931125 h 4079964"/>
              <a:gd name="connsiteX28" fmla="*/ 3365142 w 4082036"/>
              <a:gd name="connsiteY28" fmla="*/ 1931125 h 4079964"/>
              <a:gd name="connsiteX29" fmla="*/ 3363775 w 4082036"/>
              <a:gd name="connsiteY29" fmla="*/ 1904036 h 4079964"/>
              <a:gd name="connsiteX30" fmla="*/ 2292718 w 4082036"/>
              <a:gd name="connsiteY30" fmla="*/ 734152 h 4079964"/>
              <a:gd name="connsiteX31" fmla="*/ 2178995 w 4082036"/>
              <a:gd name="connsiteY31" fmla="*/ 717891 h 4079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82036" h="4079964">
                <a:moveTo>
                  <a:pt x="3357027" y="2220141"/>
                </a:moveTo>
                <a:lnTo>
                  <a:pt x="4078436" y="2220141"/>
                </a:lnTo>
                <a:lnTo>
                  <a:pt x="4076967" y="2249226"/>
                </a:lnTo>
                <a:cubicBezTo>
                  <a:pt x="3978715" y="3216696"/>
                  <a:pt x="3206582" y="3984949"/>
                  <a:pt x="2237351" y="4077201"/>
                </a:cubicBezTo>
                <a:lnTo>
                  <a:pt x="2178995" y="4079964"/>
                </a:lnTo>
                <a:lnTo>
                  <a:pt x="2178995" y="3361826"/>
                </a:lnTo>
                <a:lnTo>
                  <a:pt x="2276383" y="3348836"/>
                </a:lnTo>
                <a:cubicBezTo>
                  <a:pt x="2811139" y="3253315"/>
                  <a:pt x="3235142" y="2838097"/>
                  <a:pt x="3343626" y="2307947"/>
                </a:cubicBezTo>
                <a:close/>
                <a:moveTo>
                  <a:pt x="3600" y="2220141"/>
                </a:moveTo>
                <a:lnTo>
                  <a:pt x="725010" y="2220141"/>
                </a:lnTo>
                <a:lnTo>
                  <a:pt x="738410" y="2307947"/>
                </a:lnTo>
                <a:cubicBezTo>
                  <a:pt x="846895" y="2838097"/>
                  <a:pt x="1270898" y="3253315"/>
                  <a:pt x="1805653" y="3348836"/>
                </a:cubicBezTo>
                <a:lnTo>
                  <a:pt x="1889979" y="3360084"/>
                </a:lnTo>
                <a:lnTo>
                  <a:pt x="1889979" y="4079346"/>
                </a:lnTo>
                <a:lnTo>
                  <a:pt x="1844685" y="4077201"/>
                </a:lnTo>
                <a:cubicBezTo>
                  <a:pt x="875455" y="3984949"/>
                  <a:pt x="103321" y="3216696"/>
                  <a:pt x="5069" y="2249226"/>
                </a:cubicBezTo>
                <a:close/>
                <a:moveTo>
                  <a:pt x="1889979" y="618"/>
                </a:moveTo>
                <a:lnTo>
                  <a:pt x="1889979" y="719758"/>
                </a:lnTo>
                <a:lnTo>
                  <a:pt x="1789318" y="734152"/>
                </a:lnTo>
                <a:cubicBezTo>
                  <a:pt x="1218810" y="843464"/>
                  <a:pt x="777841" y="1317376"/>
                  <a:pt x="718262" y="1904036"/>
                </a:cubicBezTo>
                <a:lnTo>
                  <a:pt x="716894" y="1931125"/>
                </a:lnTo>
                <a:lnTo>
                  <a:pt x="0" y="1931125"/>
                </a:lnTo>
                <a:lnTo>
                  <a:pt x="5069" y="1830738"/>
                </a:lnTo>
                <a:cubicBezTo>
                  <a:pt x="103321" y="863268"/>
                  <a:pt x="875455" y="95015"/>
                  <a:pt x="1844685" y="2763"/>
                </a:cubicBezTo>
                <a:close/>
                <a:moveTo>
                  <a:pt x="2178995" y="0"/>
                </a:moveTo>
                <a:lnTo>
                  <a:pt x="2237351" y="2763"/>
                </a:lnTo>
                <a:cubicBezTo>
                  <a:pt x="3206582" y="95015"/>
                  <a:pt x="3978715" y="863268"/>
                  <a:pt x="4076967" y="1830738"/>
                </a:cubicBezTo>
                <a:lnTo>
                  <a:pt x="4082036" y="1931125"/>
                </a:lnTo>
                <a:lnTo>
                  <a:pt x="3365142" y="1931125"/>
                </a:lnTo>
                <a:lnTo>
                  <a:pt x="3363775" y="1904036"/>
                </a:lnTo>
                <a:cubicBezTo>
                  <a:pt x="3304196" y="1317376"/>
                  <a:pt x="2863227" y="843464"/>
                  <a:pt x="2292718" y="734152"/>
                </a:cubicBezTo>
                <a:lnTo>
                  <a:pt x="2178995" y="717891"/>
                </a:lnTo>
                <a:close/>
              </a:path>
            </a:pathLst>
          </a:custGeom>
          <a:ln>
            <a:noFill/>
          </a:ln>
          <a:effectLst>
            <a:outerShdw blurRad="609600" dir="5400000" algn="ctr" rotWithShape="0">
              <a:srgbClr val="000000">
                <a:alpha val="6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 useBgFill="1">
        <p:nvSpPr>
          <p:cNvPr id="5" name="任意多边形: 形状 4"/>
          <p:cNvSpPr/>
          <p:nvPr/>
        </p:nvSpPr>
        <p:spPr>
          <a:xfrm rot="16200000">
            <a:off x="-1160208" y="-3879694"/>
            <a:ext cx="14129238" cy="14122088"/>
          </a:xfrm>
          <a:custGeom>
            <a:avLst/>
            <a:gdLst>
              <a:gd name="connsiteX0" fmla="*/ 3357027 w 4082036"/>
              <a:gd name="connsiteY0" fmla="*/ 2220141 h 4079964"/>
              <a:gd name="connsiteX1" fmla="*/ 4078436 w 4082036"/>
              <a:gd name="connsiteY1" fmla="*/ 2220141 h 4079964"/>
              <a:gd name="connsiteX2" fmla="*/ 4076967 w 4082036"/>
              <a:gd name="connsiteY2" fmla="*/ 2249226 h 4079964"/>
              <a:gd name="connsiteX3" fmla="*/ 2237351 w 4082036"/>
              <a:gd name="connsiteY3" fmla="*/ 4077201 h 4079964"/>
              <a:gd name="connsiteX4" fmla="*/ 2178995 w 4082036"/>
              <a:gd name="connsiteY4" fmla="*/ 4079964 h 4079964"/>
              <a:gd name="connsiteX5" fmla="*/ 2178995 w 4082036"/>
              <a:gd name="connsiteY5" fmla="*/ 3361826 h 4079964"/>
              <a:gd name="connsiteX6" fmla="*/ 2276383 w 4082036"/>
              <a:gd name="connsiteY6" fmla="*/ 3348836 h 4079964"/>
              <a:gd name="connsiteX7" fmla="*/ 3343626 w 4082036"/>
              <a:gd name="connsiteY7" fmla="*/ 2307947 h 4079964"/>
              <a:gd name="connsiteX8" fmla="*/ 3600 w 4082036"/>
              <a:gd name="connsiteY8" fmla="*/ 2220141 h 4079964"/>
              <a:gd name="connsiteX9" fmla="*/ 725010 w 4082036"/>
              <a:gd name="connsiteY9" fmla="*/ 2220141 h 4079964"/>
              <a:gd name="connsiteX10" fmla="*/ 738410 w 4082036"/>
              <a:gd name="connsiteY10" fmla="*/ 2307947 h 4079964"/>
              <a:gd name="connsiteX11" fmla="*/ 1805653 w 4082036"/>
              <a:gd name="connsiteY11" fmla="*/ 3348836 h 4079964"/>
              <a:gd name="connsiteX12" fmla="*/ 1889979 w 4082036"/>
              <a:gd name="connsiteY12" fmla="*/ 3360084 h 4079964"/>
              <a:gd name="connsiteX13" fmla="*/ 1889979 w 4082036"/>
              <a:gd name="connsiteY13" fmla="*/ 4079346 h 4079964"/>
              <a:gd name="connsiteX14" fmla="*/ 1844685 w 4082036"/>
              <a:gd name="connsiteY14" fmla="*/ 4077201 h 4079964"/>
              <a:gd name="connsiteX15" fmla="*/ 5069 w 4082036"/>
              <a:gd name="connsiteY15" fmla="*/ 2249226 h 4079964"/>
              <a:gd name="connsiteX16" fmla="*/ 1889979 w 4082036"/>
              <a:gd name="connsiteY16" fmla="*/ 618 h 4079964"/>
              <a:gd name="connsiteX17" fmla="*/ 1889979 w 4082036"/>
              <a:gd name="connsiteY17" fmla="*/ 719758 h 4079964"/>
              <a:gd name="connsiteX18" fmla="*/ 1789318 w 4082036"/>
              <a:gd name="connsiteY18" fmla="*/ 734152 h 4079964"/>
              <a:gd name="connsiteX19" fmla="*/ 718262 w 4082036"/>
              <a:gd name="connsiteY19" fmla="*/ 1904036 h 4079964"/>
              <a:gd name="connsiteX20" fmla="*/ 716894 w 4082036"/>
              <a:gd name="connsiteY20" fmla="*/ 1931125 h 4079964"/>
              <a:gd name="connsiteX21" fmla="*/ 0 w 4082036"/>
              <a:gd name="connsiteY21" fmla="*/ 1931125 h 4079964"/>
              <a:gd name="connsiteX22" fmla="*/ 5069 w 4082036"/>
              <a:gd name="connsiteY22" fmla="*/ 1830738 h 4079964"/>
              <a:gd name="connsiteX23" fmla="*/ 1844685 w 4082036"/>
              <a:gd name="connsiteY23" fmla="*/ 2763 h 4079964"/>
              <a:gd name="connsiteX24" fmla="*/ 2178995 w 4082036"/>
              <a:gd name="connsiteY24" fmla="*/ 0 h 4079964"/>
              <a:gd name="connsiteX25" fmla="*/ 2237351 w 4082036"/>
              <a:gd name="connsiteY25" fmla="*/ 2763 h 4079964"/>
              <a:gd name="connsiteX26" fmla="*/ 4076967 w 4082036"/>
              <a:gd name="connsiteY26" fmla="*/ 1830738 h 4079964"/>
              <a:gd name="connsiteX27" fmla="*/ 4082036 w 4082036"/>
              <a:gd name="connsiteY27" fmla="*/ 1931125 h 4079964"/>
              <a:gd name="connsiteX28" fmla="*/ 3365142 w 4082036"/>
              <a:gd name="connsiteY28" fmla="*/ 1931125 h 4079964"/>
              <a:gd name="connsiteX29" fmla="*/ 3363775 w 4082036"/>
              <a:gd name="connsiteY29" fmla="*/ 1904036 h 4079964"/>
              <a:gd name="connsiteX30" fmla="*/ 2292718 w 4082036"/>
              <a:gd name="connsiteY30" fmla="*/ 734152 h 4079964"/>
              <a:gd name="connsiteX31" fmla="*/ 2178995 w 4082036"/>
              <a:gd name="connsiteY31" fmla="*/ 717891 h 4079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82036" h="4079964">
                <a:moveTo>
                  <a:pt x="3357027" y="2220141"/>
                </a:moveTo>
                <a:lnTo>
                  <a:pt x="4078436" y="2220141"/>
                </a:lnTo>
                <a:lnTo>
                  <a:pt x="4076967" y="2249226"/>
                </a:lnTo>
                <a:cubicBezTo>
                  <a:pt x="3978715" y="3216696"/>
                  <a:pt x="3206582" y="3984949"/>
                  <a:pt x="2237351" y="4077201"/>
                </a:cubicBezTo>
                <a:lnTo>
                  <a:pt x="2178995" y="4079964"/>
                </a:lnTo>
                <a:lnTo>
                  <a:pt x="2178995" y="3361826"/>
                </a:lnTo>
                <a:lnTo>
                  <a:pt x="2276383" y="3348836"/>
                </a:lnTo>
                <a:cubicBezTo>
                  <a:pt x="2811139" y="3253315"/>
                  <a:pt x="3235142" y="2838097"/>
                  <a:pt x="3343626" y="2307947"/>
                </a:cubicBezTo>
                <a:close/>
                <a:moveTo>
                  <a:pt x="3600" y="2220141"/>
                </a:moveTo>
                <a:lnTo>
                  <a:pt x="725010" y="2220141"/>
                </a:lnTo>
                <a:lnTo>
                  <a:pt x="738410" y="2307947"/>
                </a:lnTo>
                <a:cubicBezTo>
                  <a:pt x="846895" y="2838097"/>
                  <a:pt x="1270898" y="3253315"/>
                  <a:pt x="1805653" y="3348836"/>
                </a:cubicBezTo>
                <a:lnTo>
                  <a:pt x="1889979" y="3360084"/>
                </a:lnTo>
                <a:lnTo>
                  <a:pt x="1889979" y="4079346"/>
                </a:lnTo>
                <a:lnTo>
                  <a:pt x="1844685" y="4077201"/>
                </a:lnTo>
                <a:cubicBezTo>
                  <a:pt x="875455" y="3984949"/>
                  <a:pt x="103321" y="3216696"/>
                  <a:pt x="5069" y="2249226"/>
                </a:cubicBezTo>
                <a:close/>
                <a:moveTo>
                  <a:pt x="1889979" y="618"/>
                </a:moveTo>
                <a:lnTo>
                  <a:pt x="1889979" y="719758"/>
                </a:lnTo>
                <a:lnTo>
                  <a:pt x="1789318" y="734152"/>
                </a:lnTo>
                <a:cubicBezTo>
                  <a:pt x="1218810" y="843464"/>
                  <a:pt x="777841" y="1317376"/>
                  <a:pt x="718262" y="1904036"/>
                </a:cubicBezTo>
                <a:lnTo>
                  <a:pt x="716894" y="1931125"/>
                </a:lnTo>
                <a:lnTo>
                  <a:pt x="0" y="1931125"/>
                </a:lnTo>
                <a:lnTo>
                  <a:pt x="5069" y="1830738"/>
                </a:lnTo>
                <a:cubicBezTo>
                  <a:pt x="103321" y="863268"/>
                  <a:pt x="875455" y="95015"/>
                  <a:pt x="1844685" y="2763"/>
                </a:cubicBezTo>
                <a:close/>
                <a:moveTo>
                  <a:pt x="2178995" y="0"/>
                </a:moveTo>
                <a:lnTo>
                  <a:pt x="2237351" y="2763"/>
                </a:lnTo>
                <a:cubicBezTo>
                  <a:pt x="3206582" y="95015"/>
                  <a:pt x="3978715" y="863268"/>
                  <a:pt x="4076967" y="1830738"/>
                </a:cubicBezTo>
                <a:lnTo>
                  <a:pt x="4082036" y="1931125"/>
                </a:lnTo>
                <a:lnTo>
                  <a:pt x="3365142" y="1931125"/>
                </a:lnTo>
                <a:lnTo>
                  <a:pt x="3363775" y="1904036"/>
                </a:lnTo>
                <a:cubicBezTo>
                  <a:pt x="3304196" y="1317376"/>
                  <a:pt x="2863227" y="843464"/>
                  <a:pt x="2292718" y="734152"/>
                </a:cubicBezTo>
                <a:lnTo>
                  <a:pt x="2178995" y="717891"/>
                </a:lnTo>
                <a:close/>
              </a:path>
            </a:pathLst>
          </a:custGeom>
          <a:ln>
            <a:noFill/>
          </a:ln>
          <a:effectLst>
            <a:outerShdw blurRad="609600" dir="5400000" algn="ctr" rotWithShape="0">
              <a:srgbClr val="000000">
                <a:alpha val="6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6" name="任意多边形: 形状 5"/>
          <p:cNvSpPr/>
          <p:nvPr/>
        </p:nvSpPr>
        <p:spPr>
          <a:xfrm rot="7200000">
            <a:off x="-2415009" y="-5153162"/>
            <a:ext cx="16627370" cy="16618950"/>
          </a:xfrm>
          <a:custGeom>
            <a:avLst/>
            <a:gdLst>
              <a:gd name="connsiteX0" fmla="*/ 3357027 w 4082036"/>
              <a:gd name="connsiteY0" fmla="*/ 2220141 h 4079964"/>
              <a:gd name="connsiteX1" fmla="*/ 4078436 w 4082036"/>
              <a:gd name="connsiteY1" fmla="*/ 2220141 h 4079964"/>
              <a:gd name="connsiteX2" fmla="*/ 4076967 w 4082036"/>
              <a:gd name="connsiteY2" fmla="*/ 2249226 h 4079964"/>
              <a:gd name="connsiteX3" fmla="*/ 2237351 w 4082036"/>
              <a:gd name="connsiteY3" fmla="*/ 4077201 h 4079964"/>
              <a:gd name="connsiteX4" fmla="*/ 2178995 w 4082036"/>
              <a:gd name="connsiteY4" fmla="*/ 4079964 h 4079964"/>
              <a:gd name="connsiteX5" fmla="*/ 2178995 w 4082036"/>
              <a:gd name="connsiteY5" fmla="*/ 3361826 h 4079964"/>
              <a:gd name="connsiteX6" fmla="*/ 2276383 w 4082036"/>
              <a:gd name="connsiteY6" fmla="*/ 3348836 h 4079964"/>
              <a:gd name="connsiteX7" fmla="*/ 3343626 w 4082036"/>
              <a:gd name="connsiteY7" fmla="*/ 2307947 h 4079964"/>
              <a:gd name="connsiteX8" fmla="*/ 3600 w 4082036"/>
              <a:gd name="connsiteY8" fmla="*/ 2220141 h 4079964"/>
              <a:gd name="connsiteX9" fmla="*/ 725010 w 4082036"/>
              <a:gd name="connsiteY9" fmla="*/ 2220141 h 4079964"/>
              <a:gd name="connsiteX10" fmla="*/ 738410 w 4082036"/>
              <a:gd name="connsiteY10" fmla="*/ 2307947 h 4079964"/>
              <a:gd name="connsiteX11" fmla="*/ 1805653 w 4082036"/>
              <a:gd name="connsiteY11" fmla="*/ 3348836 h 4079964"/>
              <a:gd name="connsiteX12" fmla="*/ 1889979 w 4082036"/>
              <a:gd name="connsiteY12" fmla="*/ 3360084 h 4079964"/>
              <a:gd name="connsiteX13" fmla="*/ 1889979 w 4082036"/>
              <a:gd name="connsiteY13" fmla="*/ 4079346 h 4079964"/>
              <a:gd name="connsiteX14" fmla="*/ 1844685 w 4082036"/>
              <a:gd name="connsiteY14" fmla="*/ 4077201 h 4079964"/>
              <a:gd name="connsiteX15" fmla="*/ 5069 w 4082036"/>
              <a:gd name="connsiteY15" fmla="*/ 2249226 h 4079964"/>
              <a:gd name="connsiteX16" fmla="*/ 1889979 w 4082036"/>
              <a:gd name="connsiteY16" fmla="*/ 618 h 4079964"/>
              <a:gd name="connsiteX17" fmla="*/ 1889979 w 4082036"/>
              <a:gd name="connsiteY17" fmla="*/ 719758 h 4079964"/>
              <a:gd name="connsiteX18" fmla="*/ 1789318 w 4082036"/>
              <a:gd name="connsiteY18" fmla="*/ 734152 h 4079964"/>
              <a:gd name="connsiteX19" fmla="*/ 718262 w 4082036"/>
              <a:gd name="connsiteY19" fmla="*/ 1904036 h 4079964"/>
              <a:gd name="connsiteX20" fmla="*/ 716894 w 4082036"/>
              <a:gd name="connsiteY20" fmla="*/ 1931125 h 4079964"/>
              <a:gd name="connsiteX21" fmla="*/ 0 w 4082036"/>
              <a:gd name="connsiteY21" fmla="*/ 1931125 h 4079964"/>
              <a:gd name="connsiteX22" fmla="*/ 5069 w 4082036"/>
              <a:gd name="connsiteY22" fmla="*/ 1830738 h 4079964"/>
              <a:gd name="connsiteX23" fmla="*/ 1844685 w 4082036"/>
              <a:gd name="connsiteY23" fmla="*/ 2763 h 4079964"/>
              <a:gd name="connsiteX24" fmla="*/ 2178995 w 4082036"/>
              <a:gd name="connsiteY24" fmla="*/ 0 h 4079964"/>
              <a:gd name="connsiteX25" fmla="*/ 2237351 w 4082036"/>
              <a:gd name="connsiteY25" fmla="*/ 2763 h 4079964"/>
              <a:gd name="connsiteX26" fmla="*/ 4076967 w 4082036"/>
              <a:gd name="connsiteY26" fmla="*/ 1830738 h 4079964"/>
              <a:gd name="connsiteX27" fmla="*/ 4082036 w 4082036"/>
              <a:gd name="connsiteY27" fmla="*/ 1931125 h 4079964"/>
              <a:gd name="connsiteX28" fmla="*/ 3365142 w 4082036"/>
              <a:gd name="connsiteY28" fmla="*/ 1931125 h 4079964"/>
              <a:gd name="connsiteX29" fmla="*/ 3363775 w 4082036"/>
              <a:gd name="connsiteY29" fmla="*/ 1904036 h 4079964"/>
              <a:gd name="connsiteX30" fmla="*/ 2292718 w 4082036"/>
              <a:gd name="connsiteY30" fmla="*/ 734152 h 4079964"/>
              <a:gd name="connsiteX31" fmla="*/ 2178995 w 4082036"/>
              <a:gd name="connsiteY31" fmla="*/ 717891 h 4079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82036" h="4079964">
                <a:moveTo>
                  <a:pt x="3357027" y="2220141"/>
                </a:moveTo>
                <a:lnTo>
                  <a:pt x="4078436" y="2220141"/>
                </a:lnTo>
                <a:lnTo>
                  <a:pt x="4076967" y="2249226"/>
                </a:lnTo>
                <a:cubicBezTo>
                  <a:pt x="3978715" y="3216696"/>
                  <a:pt x="3206582" y="3984949"/>
                  <a:pt x="2237351" y="4077201"/>
                </a:cubicBezTo>
                <a:lnTo>
                  <a:pt x="2178995" y="4079964"/>
                </a:lnTo>
                <a:lnTo>
                  <a:pt x="2178995" y="3361826"/>
                </a:lnTo>
                <a:lnTo>
                  <a:pt x="2276383" y="3348836"/>
                </a:lnTo>
                <a:cubicBezTo>
                  <a:pt x="2811139" y="3253315"/>
                  <a:pt x="3235142" y="2838097"/>
                  <a:pt x="3343626" y="2307947"/>
                </a:cubicBezTo>
                <a:close/>
                <a:moveTo>
                  <a:pt x="3600" y="2220141"/>
                </a:moveTo>
                <a:lnTo>
                  <a:pt x="725010" y="2220141"/>
                </a:lnTo>
                <a:lnTo>
                  <a:pt x="738410" y="2307947"/>
                </a:lnTo>
                <a:cubicBezTo>
                  <a:pt x="846895" y="2838097"/>
                  <a:pt x="1270898" y="3253315"/>
                  <a:pt x="1805653" y="3348836"/>
                </a:cubicBezTo>
                <a:lnTo>
                  <a:pt x="1889979" y="3360084"/>
                </a:lnTo>
                <a:lnTo>
                  <a:pt x="1889979" y="4079346"/>
                </a:lnTo>
                <a:lnTo>
                  <a:pt x="1844685" y="4077201"/>
                </a:lnTo>
                <a:cubicBezTo>
                  <a:pt x="875455" y="3984949"/>
                  <a:pt x="103321" y="3216696"/>
                  <a:pt x="5069" y="2249226"/>
                </a:cubicBezTo>
                <a:close/>
                <a:moveTo>
                  <a:pt x="1889979" y="618"/>
                </a:moveTo>
                <a:lnTo>
                  <a:pt x="1889979" y="719758"/>
                </a:lnTo>
                <a:lnTo>
                  <a:pt x="1789318" y="734152"/>
                </a:lnTo>
                <a:cubicBezTo>
                  <a:pt x="1218810" y="843464"/>
                  <a:pt x="777841" y="1317376"/>
                  <a:pt x="718262" y="1904036"/>
                </a:cubicBezTo>
                <a:lnTo>
                  <a:pt x="716894" y="1931125"/>
                </a:lnTo>
                <a:lnTo>
                  <a:pt x="0" y="1931125"/>
                </a:lnTo>
                <a:lnTo>
                  <a:pt x="5069" y="1830738"/>
                </a:lnTo>
                <a:cubicBezTo>
                  <a:pt x="103321" y="863268"/>
                  <a:pt x="875455" y="95015"/>
                  <a:pt x="1844685" y="2763"/>
                </a:cubicBezTo>
                <a:close/>
                <a:moveTo>
                  <a:pt x="2178995" y="0"/>
                </a:moveTo>
                <a:lnTo>
                  <a:pt x="2237351" y="2763"/>
                </a:lnTo>
                <a:cubicBezTo>
                  <a:pt x="3206582" y="95015"/>
                  <a:pt x="3978715" y="863268"/>
                  <a:pt x="4076967" y="1830738"/>
                </a:cubicBezTo>
                <a:lnTo>
                  <a:pt x="4082036" y="1931125"/>
                </a:lnTo>
                <a:lnTo>
                  <a:pt x="3365142" y="1931125"/>
                </a:lnTo>
                <a:lnTo>
                  <a:pt x="3363775" y="1904036"/>
                </a:lnTo>
                <a:cubicBezTo>
                  <a:pt x="3304196" y="1317376"/>
                  <a:pt x="2863227" y="843464"/>
                  <a:pt x="2292718" y="734152"/>
                </a:cubicBezTo>
                <a:lnTo>
                  <a:pt x="2178995" y="717891"/>
                </a:lnTo>
                <a:close/>
              </a:path>
            </a:pathLst>
          </a:custGeom>
          <a:ln>
            <a:noFill/>
          </a:ln>
          <a:effectLst>
            <a:outerShdw blurRad="609600" dir="5400000" algn="ctr" rotWithShape="0">
              <a:srgbClr val="000000">
                <a:alpha val="6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7" name="任意多边形: 形状 6"/>
          <p:cNvSpPr/>
          <p:nvPr/>
        </p:nvSpPr>
        <p:spPr>
          <a:xfrm rot="3600000">
            <a:off x="-3446716" y="-6183288"/>
            <a:ext cx="18713724" cy="18704240"/>
          </a:xfrm>
          <a:custGeom>
            <a:avLst/>
            <a:gdLst>
              <a:gd name="connsiteX0" fmla="*/ 3357027 w 4082036"/>
              <a:gd name="connsiteY0" fmla="*/ 2220141 h 4079964"/>
              <a:gd name="connsiteX1" fmla="*/ 4078436 w 4082036"/>
              <a:gd name="connsiteY1" fmla="*/ 2220141 h 4079964"/>
              <a:gd name="connsiteX2" fmla="*/ 4076967 w 4082036"/>
              <a:gd name="connsiteY2" fmla="*/ 2249226 h 4079964"/>
              <a:gd name="connsiteX3" fmla="*/ 2237351 w 4082036"/>
              <a:gd name="connsiteY3" fmla="*/ 4077201 h 4079964"/>
              <a:gd name="connsiteX4" fmla="*/ 2178995 w 4082036"/>
              <a:gd name="connsiteY4" fmla="*/ 4079964 h 4079964"/>
              <a:gd name="connsiteX5" fmla="*/ 2178995 w 4082036"/>
              <a:gd name="connsiteY5" fmla="*/ 3361826 h 4079964"/>
              <a:gd name="connsiteX6" fmla="*/ 2276383 w 4082036"/>
              <a:gd name="connsiteY6" fmla="*/ 3348836 h 4079964"/>
              <a:gd name="connsiteX7" fmla="*/ 3343626 w 4082036"/>
              <a:gd name="connsiteY7" fmla="*/ 2307947 h 4079964"/>
              <a:gd name="connsiteX8" fmla="*/ 3600 w 4082036"/>
              <a:gd name="connsiteY8" fmla="*/ 2220141 h 4079964"/>
              <a:gd name="connsiteX9" fmla="*/ 725010 w 4082036"/>
              <a:gd name="connsiteY9" fmla="*/ 2220141 h 4079964"/>
              <a:gd name="connsiteX10" fmla="*/ 738410 w 4082036"/>
              <a:gd name="connsiteY10" fmla="*/ 2307947 h 4079964"/>
              <a:gd name="connsiteX11" fmla="*/ 1805653 w 4082036"/>
              <a:gd name="connsiteY11" fmla="*/ 3348836 h 4079964"/>
              <a:gd name="connsiteX12" fmla="*/ 1889979 w 4082036"/>
              <a:gd name="connsiteY12" fmla="*/ 3360084 h 4079964"/>
              <a:gd name="connsiteX13" fmla="*/ 1889979 w 4082036"/>
              <a:gd name="connsiteY13" fmla="*/ 4079346 h 4079964"/>
              <a:gd name="connsiteX14" fmla="*/ 1844685 w 4082036"/>
              <a:gd name="connsiteY14" fmla="*/ 4077201 h 4079964"/>
              <a:gd name="connsiteX15" fmla="*/ 5069 w 4082036"/>
              <a:gd name="connsiteY15" fmla="*/ 2249226 h 4079964"/>
              <a:gd name="connsiteX16" fmla="*/ 1889979 w 4082036"/>
              <a:gd name="connsiteY16" fmla="*/ 618 h 4079964"/>
              <a:gd name="connsiteX17" fmla="*/ 1889979 w 4082036"/>
              <a:gd name="connsiteY17" fmla="*/ 719758 h 4079964"/>
              <a:gd name="connsiteX18" fmla="*/ 1789318 w 4082036"/>
              <a:gd name="connsiteY18" fmla="*/ 734152 h 4079964"/>
              <a:gd name="connsiteX19" fmla="*/ 718262 w 4082036"/>
              <a:gd name="connsiteY19" fmla="*/ 1904036 h 4079964"/>
              <a:gd name="connsiteX20" fmla="*/ 716894 w 4082036"/>
              <a:gd name="connsiteY20" fmla="*/ 1931125 h 4079964"/>
              <a:gd name="connsiteX21" fmla="*/ 0 w 4082036"/>
              <a:gd name="connsiteY21" fmla="*/ 1931125 h 4079964"/>
              <a:gd name="connsiteX22" fmla="*/ 5069 w 4082036"/>
              <a:gd name="connsiteY22" fmla="*/ 1830738 h 4079964"/>
              <a:gd name="connsiteX23" fmla="*/ 1844685 w 4082036"/>
              <a:gd name="connsiteY23" fmla="*/ 2763 h 4079964"/>
              <a:gd name="connsiteX24" fmla="*/ 2178995 w 4082036"/>
              <a:gd name="connsiteY24" fmla="*/ 0 h 4079964"/>
              <a:gd name="connsiteX25" fmla="*/ 2237351 w 4082036"/>
              <a:gd name="connsiteY25" fmla="*/ 2763 h 4079964"/>
              <a:gd name="connsiteX26" fmla="*/ 4076967 w 4082036"/>
              <a:gd name="connsiteY26" fmla="*/ 1830738 h 4079964"/>
              <a:gd name="connsiteX27" fmla="*/ 4082036 w 4082036"/>
              <a:gd name="connsiteY27" fmla="*/ 1931125 h 4079964"/>
              <a:gd name="connsiteX28" fmla="*/ 3365142 w 4082036"/>
              <a:gd name="connsiteY28" fmla="*/ 1931125 h 4079964"/>
              <a:gd name="connsiteX29" fmla="*/ 3363775 w 4082036"/>
              <a:gd name="connsiteY29" fmla="*/ 1904036 h 4079964"/>
              <a:gd name="connsiteX30" fmla="*/ 2292718 w 4082036"/>
              <a:gd name="connsiteY30" fmla="*/ 734152 h 4079964"/>
              <a:gd name="connsiteX31" fmla="*/ 2178995 w 4082036"/>
              <a:gd name="connsiteY31" fmla="*/ 717891 h 4079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82036" h="4079964">
                <a:moveTo>
                  <a:pt x="3357027" y="2220141"/>
                </a:moveTo>
                <a:lnTo>
                  <a:pt x="4078436" y="2220141"/>
                </a:lnTo>
                <a:lnTo>
                  <a:pt x="4076967" y="2249226"/>
                </a:lnTo>
                <a:cubicBezTo>
                  <a:pt x="3978715" y="3216696"/>
                  <a:pt x="3206582" y="3984949"/>
                  <a:pt x="2237351" y="4077201"/>
                </a:cubicBezTo>
                <a:lnTo>
                  <a:pt x="2178995" y="4079964"/>
                </a:lnTo>
                <a:lnTo>
                  <a:pt x="2178995" y="3361826"/>
                </a:lnTo>
                <a:lnTo>
                  <a:pt x="2276383" y="3348836"/>
                </a:lnTo>
                <a:cubicBezTo>
                  <a:pt x="2811139" y="3253315"/>
                  <a:pt x="3235142" y="2838097"/>
                  <a:pt x="3343626" y="2307947"/>
                </a:cubicBezTo>
                <a:close/>
                <a:moveTo>
                  <a:pt x="3600" y="2220141"/>
                </a:moveTo>
                <a:lnTo>
                  <a:pt x="725010" y="2220141"/>
                </a:lnTo>
                <a:lnTo>
                  <a:pt x="738410" y="2307947"/>
                </a:lnTo>
                <a:cubicBezTo>
                  <a:pt x="846895" y="2838097"/>
                  <a:pt x="1270898" y="3253315"/>
                  <a:pt x="1805653" y="3348836"/>
                </a:cubicBezTo>
                <a:lnTo>
                  <a:pt x="1889979" y="3360084"/>
                </a:lnTo>
                <a:lnTo>
                  <a:pt x="1889979" y="4079346"/>
                </a:lnTo>
                <a:lnTo>
                  <a:pt x="1844685" y="4077201"/>
                </a:lnTo>
                <a:cubicBezTo>
                  <a:pt x="875455" y="3984949"/>
                  <a:pt x="103321" y="3216696"/>
                  <a:pt x="5069" y="2249226"/>
                </a:cubicBezTo>
                <a:close/>
                <a:moveTo>
                  <a:pt x="1889979" y="618"/>
                </a:moveTo>
                <a:lnTo>
                  <a:pt x="1889979" y="719758"/>
                </a:lnTo>
                <a:lnTo>
                  <a:pt x="1789318" y="734152"/>
                </a:lnTo>
                <a:cubicBezTo>
                  <a:pt x="1218810" y="843464"/>
                  <a:pt x="777841" y="1317376"/>
                  <a:pt x="718262" y="1904036"/>
                </a:cubicBezTo>
                <a:lnTo>
                  <a:pt x="716894" y="1931125"/>
                </a:lnTo>
                <a:lnTo>
                  <a:pt x="0" y="1931125"/>
                </a:lnTo>
                <a:lnTo>
                  <a:pt x="5069" y="1830738"/>
                </a:lnTo>
                <a:cubicBezTo>
                  <a:pt x="103321" y="863268"/>
                  <a:pt x="875455" y="95015"/>
                  <a:pt x="1844685" y="2763"/>
                </a:cubicBezTo>
                <a:close/>
                <a:moveTo>
                  <a:pt x="2178995" y="0"/>
                </a:moveTo>
                <a:lnTo>
                  <a:pt x="2237351" y="2763"/>
                </a:lnTo>
                <a:cubicBezTo>
                  <a:pt x="3206582" y="95015"/>
                  <a:pt x="3978715" y="863268"/>
                  <a:pt x="4076967" y="1830738"/>
                </a:cubicBezTo>
                <a:lnTo>
                  <a:pt x="4082036" y="1931125"/>
                </a:lnTo>
                <a:lnTo>
                  <a:pt x="3365142" y="1931125"/>
                </a:lnTo>
                <a:lnTo>
                  <a:pt x="3363775" y="1904036"/>
                </a:lnTo>
                <a:cubicBezTo>
                  <a:pt x="3304196" y="1317376"/>
                  <a:pt x="2863227" y="843464"/>
                  <a:pt x="2292718" y="734152"/>
                </a:cubicBezTo>
                <a:lnTo>
                  <a:pt x="2178995" y="717891"/>
                </a:lnTo>
                <a:close/>
              </a:path>
            </a:pathLst>
          </a:custGeom>
          <a:ln>
            <a:noFill/>
          </a:ln>
          <a:effectLst>
            <a:outerShdw blurRad="609600" dir="5400000" algn="ctr" rotWithShape="0">
              <a:srgbClr val="000000">
                <a:alpha val="6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5816" y="1981200"/>
            <a:ext cx="1735015" cy="4876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6000" b="1" dirty="0">
                <a:solidFill>
                  <a:srgbClr val="00B0F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头号玩家走进现实</a:t>
            </a:r>
          </a:p>
        </p:txBody>
      </p:sp>
      <p:sp>
        <p:nvSpPr>
          <p:cNvPr id="9" name="矩形 8"/>
          <p:cNvSpPr/>
          <p:nvPr/>
        </p:nvSpPr>
        <p:spPr>
          <a:xfrm>
            <a:off x="9061536" y="-328246"/>
            <a:ext cx="2860431" cy="25790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gerian" panose="04020705040A02060702" pitchFamily="82" charset="0"/>
              </a:rPr>
              <a:t>Virtual reality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4C5C65-1501-4338-A46C-C1832D60035D}"/>
              </a:ext>
            </a:extLst>
          </p:cNvPr>
          <p:cNvSpPr txBox="1"/>
          <p:nvPr/>
        </p:nvSpPr>
        <p:spPr>
          <a:xfrm>
            <a:off x="7271658" y="5722203"/>
            <a:ext cx="4532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创业者：王启翔     </a:t>
            </a:r>
            <a:r>
              <a:rPr lang="en-US" altLang="zh-CN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524072910012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         </a:t>
            </a:r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何子超    </a:t>
            </a:r>
            <a:r>
              <a:rPr lang="en-US" altLang="zh-CN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524072910017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科技感背景未来背景图片下载_免费高清科技感背景未来背景设计素材_图精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0"/>
            <a:ext cx="1371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头号玩家(2018) 【4K蓝光+HDR+中英双语】又名: 玩家一号/ 挑战者1号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57" y="1472820"/>
            <a:ext cx="5179091" cy="291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66365" y="2316081"/>
            <a:ext cx="50684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《</a:t>
            </a:r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头号玩家</a:t>
            </a:r>
            <a:r>
              <a:rPr lang="en-US" altLang="zh-CN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》</a:t>
            </a:r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Ready Player One</a:t>
            </a:r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）是一部探索虚拟现实（</a:t>
            </a:r>
            <a:r>
              <a:rPr lang="en-US" altLang="zh-CN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VR</a:t>
            </a:r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）与现实生活交互的科幻电影，它通过扣人心弦的冒险故事展示了一个未来虚拟现实世界</a:t>
            </a:r>
            <a:r>
              <a:rPr lang="en-US" altLang="zh-CN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——“</a:t>
            </a:r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绿洲”（</a:t>
            </a:r>
            <a:r>
              <a:rPr lang="en-US" altLang="zh-CN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OASIS</a:t>
            </a:r>
            <a:r>
              <a:rPr lang="zh-CN" altLang="en-US"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）的可能性。在这部电影中，虚拟现实不仅是逃避现实的工具，更是人们重新定义个人价值、社会联系和人生目标的重要场所。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15012" y="776197"/>
            <a:ext cx="4762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关于</a:t>
            </a:r>
            <a:r>
              <a:rPr lang="en-US" altLang="zh-CN" sz="48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《</a:t>
            </a:r>
            <a:r>
              <a:rPr lang="zh-CN" altLang="en-US" sz="48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头号玩家</a:t>
            </a:r>
            <a:r>
              <a:rPr lang="en-US" altLang="zh-CN" sz="48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》</a:t>
            </a:r>
            <a:endParaRPr lang="zh-CN" altLang="en-US" sz="48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9" name="Picture 8" descr="HTC於全球VR大會發表兩款5K旗艦VR裝置– 史塔夫科技事務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7560" y="-1375847"/>
            <a:ext cx="6083516" cy="4304088"/>
          </a:xfrm>
          <a:prstGeom prst="rect">
            <a:avLst/>
          </a:prstGeom>
          <a:noFill/>
          <a:effectLst>
            <a:softEdge rad="368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触觉互联网_触觉服是VR的未来吗？-CSDN博客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1427" y="-3527891"/>
            <a:ext cx="6462443" cy="4304088"/>
          </a:xfrm>
          <a:prstGeom prst="rect">
            <a:avLst/>
          </a:prstGeom>
          <a:noFill/>
          <a:effectLst>
            <a:softEdge rad="368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3413760" y="-3527891"/>
            <a:ext cx="536448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VR</a:t>
            </a:r>
            <a:r>
              <a:rPr lang="zh-CN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头显——</a:t>
            </a:r>
            <a:r>
              <a:rPr lang="en-US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Oculus</a:t>
            </a:r>
            <a:r>
              <a:rPr lang="zh-CN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HTC </a:t>
            </a:r>
            <a:r>
              <a:rPr lang="en-US" altLang="zh-CN" sz="3200" b="1" kern="100" dirty="0" err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Vive</a:t>
            </a:r>
            <a:endParaRPr lang="zh-CN" altLang="zh-CN" sz="3200" b="1" kern="1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087289" y="4894406"/>
            <a:ext cx="929807" cy="1675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000" b="1" dirty="0">
                <a:solidFill>
                  <a:srgbClr val="00B0F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头号玩家走进现实</a:t>
            </a:r>
          </a:p>
        </p:txBody>
      </p:sp>
      <p:sp>
        <p:nvSpPr>
          <p:cNvPr id="17" name="矩形 16"/>
          <p:cNvSpPr/>
          <p:nvPr/>
        </p:nvSpPr>
        <p:spPr>
          <a:xfrm>
            <a:off x="10870849" y="5238040"/>
            <a:ext cx="1250031" cy="988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lgerian" panose="04020705040A02060702" pitchFamily="82" charset="0"/>
              </a:rPr>
              <a:t>Virtual reality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科技感背景未来背景图片下载_免费高清科技感背景未来背景设计素材_图精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0"/>
            <a:ext cx="1371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头号玩家(2018) 【4K蓝光+HDR+中英双语】又名: 玩家一号/ 挑战者1号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57" y="1472820"/>
            <a:ext cx="5179091" cy="291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88543" y="2916510"/>
            <a:ext cx="50684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3200" kern="100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开放空间</a:t>
            </a:r>
            <a:endParaRPr lang="en-US" altLang="zh-CN" sz="3200" kern="100" dirty="0">
              <a:solidFill>
                <a:schemeClr val="bg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3200" kern="100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——</a:t>
            </a:r>
            <a:r>
              <a:rPr lang="en-US" altLang="zh-CN" sz="3200" kern="100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3200" kern="100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实时运算、处理、生成</a:t>
            </a:r>
          </a:p>
          <a:p>
            <a:pPr algn="just"/>
            <a:r>
              <a:rPr lang="zh-CN" altLang="zh-CN" sz="3200" kern="100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巨大的算力</a:t>
            </a:r>
            <a:endParaRPr lang="en-US" altLang="zh-CN" sz="3200" kern="100" dirty="0">
              <a:solidFill>
                <a:schemeClr val="bg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3200" kern="100" dirty="0">
                <a:solidFill>
                  <a:schemeClr val="bg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——量子计算机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71972" y="1245251"/>
            <a:ext cx="4387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两大技术支撑</a:t>
            </a:r>
          </a:p>
        </p:txBody>
      </p:sp>
      <p:pic>
        <p:nvPicPr>
          <p:cNvPr id="9" name="Picture 8" descr="HTC於全球VR大會發表兩款5K旗艦VR裝置– 史塔夫科技事務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1874" y="79573"/>
            <a:ext cx="6083516" cy="4304088"/>
          </a:xfrm>
          <a:prstGeom prst="rect">
            <a:avLst/>
          </a:prstGeom>
          <a:noFill/>
          <a:effectLst>
            <a:softEdge rad="368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触觉互联网_触觉服是VR的未来吗？-CSDN博客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5741" y="-696624"/>
            <a:ext cx="6462443" cy="4304088"/>
          </a:xfrm>
          <a:prstGeom prst="rect">
            <a:avLst/>
          </a:prstGeom>
          <a:noFill/>
          <a:effectLst>
            <a:softEdge rad="368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/>
          <p:cNvSpPr txBox="1"/>
          <p:nvPr/>
        </p:nvSpPr>
        <p:spPr>
          <a:xfrm>
            <a:off x="3413760" y="-3527891"/>
            <a:ext cx="536448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VR</a:t>
            </a:r>
            <a:r>
              <a:rPr lang="zh-CN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头显——</a:t>
            </a:r>
            <a:r>
              <a:rPr lang="en-US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Oculus</a:t>
            </a:r>
            <a:r>
              <a:rPr lang="zh-CN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HTC </a:t>
            </a:r>
            <a:r>
              <a:rPr lang="en-US" altLang="zh-CN" sz="3200" b="1" kern="100" dirty="0" err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Vive</a:t>
            </a:r>
            <a:endParaRPr lang="zh-CN" altLang="zh-CN" sz="3200" b="1" kern="1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087289" y="4894406"/>
            <a:ext cx="929807" cy="1675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000" b="1" dirty="0">
                <a:solidFill>
                  <a:srgbClr val="00B0F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头号玩家走进现实</a:t>
            </a:r>
          </a:p>
        </p:txBody>
      </p:sp>
      <p:sp>
        <p:nvSpPr>
          <p:cNvPr id="17" name="矩形 16"/>
          <p:cNvSpPr/>
          <p:nvPr/>
        </p:nvSpPr>
        <p:spPr>
          <a:xfrm>
            <a:off x="10870849" y="5238040"/>
            <a:ext cx="1250031" cy="988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lgerian" panose="04020705040A02060702" pitchFamily="82" charset="0"/>
              </a:rPr>
              <a:t>Virtual reality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HTC於全球VR大會發表兩款5K旗艦VR裝置– 史塔夫科技事務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42" y="1428313"/>
            <a:ext cx="6083516" cy="4304088"/>
          </a:xfrm>
          <a:prstGeom prst="rect">
            <a:avLst/>
          </a:prstGeom>
          <a:noFill/>
          <a:effectLst>
            <a:softEdge rad="368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触觉互联网_触觉服是VR的未来吗？-CSDN博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589" y="246684"/>
            <a:ext cx="6462443" cy="4304088"/>
          </a:xfrm>
          <a:prstGeom prst="rect">
            <a:avLst/>
          </a:prstGeom>
          <a:noFill/>
          <a:effectLst>
            <a:softEdge rad="368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万向跑步机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833" y="246684"/>
            <a:ext cx="9750854" cy="4304088"/>
          </a:xfrm>
          <a:prstGeom prst="rect">
            <a:avLst/>
          </a:prstGeom>
          <a:noFill/>
          <a:effectLst>
            <a:softEdge rad="368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512820" y="769620"/>
            <a:ext cx="536448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US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VR</a:t>
            </a:r>
            <a:r>
              <a:rPr lang="zh-CN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头显——</a:t>
            </a:r>
            <a:r>
              <a:rPr lang="en-US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Oculus</a:t>
            </a:r>
            <a:r>
              <a:rPr lang="zh-CN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HTC </a:t>
            </a:r>
            <a:r>
              <a:rPr lang="en-US" altLang="zh-CN" sz="3200" b="1" kern="100" dirty="0" err="1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Vive</a:t>
            </a:r>
            <a:endParaRPr lang="zh-CN" altLang="zh-CN" sz="3200" b="1" kern="1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13760" y="-3017730"/>
            <a:ext cx="536448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zh-CN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触觉反馈服装（</a:t>
            </a:r>
            <a:r>
              <a:rPr lang="en-US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Haptic Suit</a:t>
            </a:r>
            <a:r>
              <a:rPr lang="zh-CN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4" name="矩形 13"/>
          <p:cNvSpPr/>
          <p:nvPr/>
        </p:nvSpPr>
        <p:spPr>
          <a:xfrm>
            <a:off x="10087289" y="4894406"/>
            <a:ext cx="929807" cy="1675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000" b="1" dirty="0">
                <a:solidFill>
                  <a:srgbClr val="00B0F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头号玩家走进现实</a:t>
            </a:r>
          </a:p>
        </p:txBody>
      </p:sp>
      <p:sp>
        <p:nvSpPr>
          <p:cNvPr id="15" name="矩形 14"/>
          <p:cNvSpPr/>
          <p:nvPr/>
        </p:nvSpPr>
        <p:spPr>
          <a:xfrm>
            <a:off x="10870849" y="5238040"/>
            <a:ext cx="1250031" cy="988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lgerian" panose="04020705040A02060702" pitchFamily="82" charset="0"/>
              </a:rPr>
              <a:t>Virtual reality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HTC於全球VR大會發表兩款5K旗艦VR裝置– 史塔夫科技事務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22489" y="418501"/>
            <a:ext cx="6083516" cy="4304088"/>
          </a:xfrm>
          <a:prstGeom prst="rect">
            <a:avLst/>
          </a:prstGeom>
          <a:noFill/>
          <a:effectLst>
            <a:softEdge rad="368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触觉互联网_触觉服是VR的未来吗？-CSDN博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229" y="1611193"/>
            <a:ext cx="6462443" cy="4304088"/>
          </a:xfrm>
          <a:prstGeom prst="rect">
            <a:avLst/>
          </a:prstGeom>
          <a:noFill/>
          <a:effectLst>
            <a:softEdge rad="368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万向跑步机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8"/>
          <a:stretch>
            <a:fillRect/>
          </a:stretch>
        </p:blipFill>
        <p:spPr bwMode="auto">
          <a:xfrm>
            <a:off x="8956344" y="418501"/>
            <a:ext cx="7912046" cy="4304088"/>
          </a:xfrm>
          <a:prstGeom prst="rect">
            <a:avLst/>
          </a:prstGeom>
          <a:noFill/>
          <a:effectLst>
            <a:softEdge rad="368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深夜有人放毒？莫慌，VR 世界已经具备虚拟味觉技术了 | 雷峰网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888" y="495674"/>
            <a:ext cx="6688975" cy="4304088"/>
          </a:xfrm>
          <a:prstGeom prst="rect">
            <a:avLst/>
          </a:prstGeom>
          <a:noFill/>
          <a:effectLst>
            <a:softEdge rad="368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3233742" y="929474"/>
            <a:ext cx="536448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zh-CN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触觉反馈服装（</a:t>
            </a:r>
            <a:r>
              <a:rPr lang="en-US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Haptic Suit</a:t>
            </a:r>
            <a:r>
              <a:rPr lang="zh-CN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91864" y="-2632882"/>
            <a:ext cx="536448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zh-CN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万向跑步机与运动平台</a:t>
            </a:r>
          </a:p>
        </p:txBody>
      </p:sp>
      <p:sp>
        <p:nvSpPr>
          <p:cNvPr id="10" name="矩形 9"/>
          <p:cNvSpPr/>
          <p:nvPr/>
        </p:nvSpPr>
        <p:spPr>
          <a:xfrm>
            <a:off x="10087289" y="4894406"/>
            <a:ext cx="929807" cy="1675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000" b="1" dirty="0">
                <a:solidFill>
                  <a:srgbClr val="00B0F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头号玩家走进现实</a:t>
            </a:r>
          </a:p>
        </p:txBody>
      </p:sp>
      <p:sp>
        <p:nvSpPr>
          <p:cNvPr id="15" name="矩形 14"/>
          <p:cNvSpPr/>
          <p:nvPr/>
        </p:nvSpPr>
        <p:spPr>
          <a:xfrm>
            <a:off x="10870849" y="5238040"/>
            <a:ext cx="1250031" cy="988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lgerian" panose="04020705040A02060702" pitchFamily="82" charset="0"/>
              </a:rPr>
              <a:t>Virtual reality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HTC於全球VR大會發表兩款5K旗艦VR裝置– 史塔夫科技事務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19657" y="-253452"/>
            <a:ext cx="6083516" cy="4304088"/>
          </a:xfrm>
          <a:prstGeom prst="rect">
            <a:avLst/>
          </a:prstGeom>
          <a:noFill/>
          <a:effectLst>
            <a:softEdge rad="368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触觉互联网_触觉服是VR的未来吗？-CSDN博客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8387" y="264708"/>
            <a:ext cx="6462443" cy="4304088"/>
          </a:xfrm>
          <a:prstGeom prst="rect">
            <a:avLst/>
          </a:prstGeom>
          <a:noFill/>
          <a:effectLst>
            <a:softEdge rad="368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深夜有人放毒？莫慌，VR 世界已经具备虚拟味觉技术了 | 雷峰网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289" y="631238"/>
            <a:ext cx="6688975" cy="4304088"/>
          </a:xfrm>
          <a:prstGeom prst="rect">
            <a:avLst/>
          </a:prstGeom>
          <a:noFill/>
          <a:effectLst>
            <a:softEdge rad="368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万向跑步机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8"/>
          <a:stretch>
            <a:fillRect/>
          </a:stretch>
        </p:blipFill>
        <p:spPr bwMode="auto">
          <a:xfrm>
            <a:off x="1818792" y="1898592"/>
            <a:ext cx="7912046" cy="4304088"/>
          </a:xfrm>
          <a:prstGeom prst="rect">
            <a:avLst/>
          </a:prstGeom>
          <a:noFill/>
          <a:effectLst>
            <a:softEdge rad="368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3561810" y="936680"/>
            <a:ext cx="536448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zh-CN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万向跑步机与运动平台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577445" y="-2242099"/>
            <a:ext cx="303711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zh-CN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全感反馈系统</a:t>
            </a:r>
          </a:p>
        </p:txBody>
      </p:sp>
      <p:sp>
        <p:nvSpPr>
          <p:cNvPr id="13" name="矩形 12"/>
          <p:cNvSpPr/>
          <p:nvPr/>
        </p:nvSpPr>
        <p:spPr>
          <a:xfrm>
            <a:off x="10087289" y="4894406"/>
            <a:ext cx="929807" cy="1675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000" b="1" dirty="0">
                <a:solidFill>
                  <a:srgbClr val="00B0F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头号玩家走进现实</a:t>
            </a:r>
          </a:p>
        </p:txBody>
      </p:sp>
      <p:sp>
        <p:nvSpPr>
          <p:cNvPr id="15" name="矩形 14"/>
          <p:cNvSpPr/>
          <p:nvPr/>
        </p:nvSpPr>
        <p:spPr>
          <a:xfrm>
            <a:off x="10870849" y="5238040"/>
            <a:ext cx="1250031" cy="988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lgerian" panose="04020705040A02060702" pitchFamily="82" charset="0"/>
              </a:rPr>
              <a:t>Virtual reality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深夜有人放毒？莫慌，VR 世界已经具备虚拟味觉技术了 | 雷峰网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046" y="1692273"/>
            <a:ext cx="6688975" cy="4304088"/>
          </a:xfrm>
          <a:prstGeom prst="rect">
            <a:avLst/>
          </a:prstGeom>
          <a:noFill/>
          <a:effectLst>
            <a:softEdge rad="368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万向跑步机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8"/>
          <a:stretch>
            <a:fillRect/>
          </a:stretch>
        </p:blipFill>
        <p:spPr bwMode="auto">
          <a:xfrm>
            <a:off x="-5334000" y="590318"/>
            <a:ext cx="7912046" cy="4304088"/>
          </a:xfrm>
          <a:prstGeom prst="rect">
            <a:avLst/>
          </a:prstGeom>
          <a:noFill/>
          <a:effectLst>
            <a:softEdge rad="368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4577445" y="861639"/>
            <a:ext cx="303711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zh-CN" altLang="zh-CN" sz="32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全感反馈系统</a:t>
            </a:r>
          </a:p>
        </p:txBody>
      </p:sp>
      <p:sp>
        <p:nvSpPr>
          <p:cNvPr id="10" name="矩形 9"/>
          <p:cNvSpPr/>
          <p:nvPr/>
        </p:nvSpPr>
        <p:spPr>
          <a:xfrm>
            <a:off x="10087289" y="4894406"/>
            <a:ext cx="929807" cy="1675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000" b="1" dirty="0">
                <a:solidFill>
                  <a:srgbClr val="00B0F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头号玩家走进现实</a:t>
            </a:r>
          </a:p>
        </p:txBody>
      </p:sp>
      <p:sp>
        <p:nvSpPr>
          <p:cNvPr id="11" name="矩形 10"/>
          <p:cNvSpPr/>
          <p:nvPr/>
        </p:nvSpPr>
        <p:spPr>
          <a:xfrm>
            <a:off x="10870849" y="5238040"/>
            <a:ext cx="1250031" cy="988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lgerian" panose="04020705040A02060702" pitchFamily="82" charset="0"/>
              </a:rPr>
              <a:t>Virtual reality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07320" y="2469066"/>
            <a:ext cx="9385626" cy="2946992"/>
            <a:chOff x="1087255" y="2043213"/>
            <a:chExt cx="9385626" cy="2946992"/>
          </a:xfrm>
        </p:grpSpPr>
        <p:grpSp>
          <p:nvGrpSpPr>
            <p:cNvPr id="5" name="组 37"/>
            <p:cNvGrpSpPr/>
            <p:nvPr/>
          </p:nvGrpSpPr>
          <p:grpSpPr>
            <a:xfrm>
              <a:off x="1505469" y="2800721"/>
              <a:ext cx="8967412" cy="1429890"/>
              <a:chOff x="1605838" y="2687316"/>
              <a:chExt cx="8967412" cy="1429890"/>
            </a:xfrm>
          </p:grpSpPr>
          <p:cxnSp>
            <p:nvCxnSpPr>
              <p:cNvPr id="18" name="直接连接符 12"/>
              <p:cNvCxnSpPr/>
              <p:nvPr/>
            </p:nvCxnSpPr>
            <p:spPr>
              <a:xfrm>
                <a:off x="1605838" y="2782642"/>
                <a:ext cx="0" cy="65784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3"/>
              <p:cNvCxnSpPr/>
              <p:nvPr/>
            </p:nvCxnSpPr>
            <p:spPr>
              <a:xfrm>
                <a:off x="1605838" y="3440481"/>
                <a:ext cx="2242378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4"/>
              <p:cNvCxnSpPr/>
              <p:nvPr/>
            </p:nvCxnSpPr>
            <p:spPr>
              <a:xfrm>
                <a:off x="3848218" y="3440481"/>
                <a:ext cx="2242379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16"/>
              <p:cNvCxnSpPr/>
              <p:nvPr/>
            </p:nvCxnSpPr>
            <p:spPr>
              <a:xfrm>
                <a:off x="3952079" y="3440484"/>
                <a:ext cx="0" cy="67672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7"/>
              <p:cNvCxnSpPr/>
              <p:nvPr/>
            </p:nvCxnSpPr>
            <p:spPr>
              <a:xfrm>
                <a:off x="6090595" y="2687316"/>
                <a:ext cx="0" cy="753167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8"/>
              <p:cNvCxnSpPr/>
              <p:nvPr/>
            </p:nvCxnSpPr>
            <p:spPr>
              <a:xfrm>
                <a:off x="6090598" y="3440481"/>
                <a:ext cx="2240277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9"/>
              <p:cNvCxnSpPr/>
              <p:nvPr/>
            </p:nvCxnSpPr>
            <p:spPr>
              <a:xfrm>
                <a:off x="8432403" y="3440484"/>
                <a:ext cx="0" cy="67672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30"/>
              <p:cNvCxnSpPr/>
              <p:nvPr/>
            </p:nvCxnSpPr>
            <p:spPr>
              <a:xfrm>
                <a:off x="8330872" y="3440481"/>
                <a:ext cx="2242378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34"/>
            <p:cNvGrpSpPr/>
            <p:nvPr/>
          </p:nvGrpSpPr>
          <p:grpSpPr>
            <a:xfrm>
              <a:off x="1087255" y="2043213"/>
              <a:ext cx="859544" cy="852834"/>
              <a:chOff x="1187624" y="1857800"/>
              <a:chExt cx="649288" cy="644219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1187624" y="1857800"/>
                <a:ext cx="649288" cy="6442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文本框 5"/>
              <p:cNvSpPr txBox="1">
                <a:spLocks noChangeArrowheads="1"/>
              </p:cNvSpPr>
              <p:nvPr/>
            </p:nvSpPr>
            <p:spPr bwMode="auto">
              <a:xfrm>
                <a:off x="1187624" y="1973729"/>
                <a:ext cx="648072" cy="390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1" tIns="45715" rIns="91431" bIns="45715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  <a:cs typeface="+mn-ea"/>
                    <a:sym typeface="+mn-lt"/>
                  </a:rPr>
                  <a:t>01</a:t>
                </a:r>
              </a:p>
            </p:txBody>
          </p:sp>
        </p:grpSp>
        <p:grpSp>
          <p:nvGrpSpPr>
            <p:cNvPr id="7" name="组合 37"/>
            <p:cNvGrpSpPr/>
            <p:nvPr/>
          </p:nvGrpSpPr>
          <p:grpSpPr>
            <a:xfrm>
              <a:off x="5565710" y="2043213"/>
              <a:ext cx="861645" cy="852834"/>
              <a:chOff x="4570588" y="1857800"/>
              <a:chExt cx="650875" cy="644219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4570588" y="1857800"/>
                <a:ext cx="650875" cy="6442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文本框 5"/>
              <p:cNvSpPr txBox="1">
                <a:spLocks noChangeArrowheads="1"/>
              </p:cNvSpPr>
              <p:nvPr/>
            </p:nvSpPr>
            <p:spPr bwMode="auto">
              <a:xfrm>
                <a:off x="4572000" y="1973729"/>
                <a:ext cx="648072" cy="390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1" tIns="45715" rIns="91431" bIns="45715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  <a:cs typeface="+mn-ea"/>
                    <a:sym typeface="+mn-lt"/>
                  </a:rPr>
                  <a:t>03</a:t>
                </a:r>
              </a:p>
            </p:txBody>
          </p:sp>
        </p:grpSp>
        <p:grpSp>
          <p:nvGrpSpPr>
            <p:cNvPr id="8" name="组合 40"/>
            <p:cNvGrpSpPr/>
            <p:nvPr/>
          </p:nvGrpSpPr>
          <p:grpSpPr>
            <a:xfrm>
              <a:off x="3373471" y="4135285"/>
              <a:ext cx="859543" cy="854920"/>
              <a:chOff x="2914601" y="3438123"/>
              <a:chExt cx="649287" cy="645795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2914601" y="3438123"/>
                <a:ext cx="649287" cy="645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文本框 5"/>
              <p:cNvSpPr txBox="1">
                <a:spLocks noChangeArrowheads="1"/>
              </p:cNvSpPr>
              <p:nvPr/>
            </p:nvSpPr>
            <p:spPr bwMode="auto">
              <a:xfrm>
                <a:off x="2915816" y="3557908"/>
                <a:ext cx="648072" cy="390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1" tIns="45715" rIns="91431" bIns="45715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  <a:cs typeface="+mn-ea"/>
                    <a:sym typeface="+mn-lt"/>
                  </a:rPr>
                  <a:t>02</a:t>
                </a:r>
              </a:p>
            </p:txBody>
          </p:sp>
        </p:grpSp>
        <p:grpSp>
          <p:nvGrpSpPr>
            <p:cNvPr id="9" name="组合 43"/>
            <p:cNvGrpSpPr/>
            <p:nvPr/>
          </p:nvGrpSpPr>
          <p:grpSpPr>
            <a:xfrm>
              <a:off x="7853795" y="4135285"/>
              <a:ext cx="859543" cy="854920"/>
              <a:chOff x="6298977" y="3438123"/>
              <a:chExt cx="649287" cy="645795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6298977" y="3438123"/>
                <a:ext cx="649287" cy="645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文本框 5"/>
              <p:cNvSpPr txBox="1">
                <a:spLocks noChangeArrowheads="1"/>
              </p:cNvSpPr>
              <p:nvPr/>
            </p:nvSpPr>
            <p:spPr bwMode="auto">
              <a:xfrm>
                <a:off x="6300192" y="3557908"/>
                <a:ext cx="648072" cy="3905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1" tIns="45715" rIns="91431" bIns="45715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</a:pPr>
                <a:r>
                  <a:rPr lang="en-US" altLang="zh-CN" sz="2400" b="1" dirty="0">
                    <a:solidFill>
                      <a:schemeClr val="bg1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  <a:cs typeface="+mn-ea"/>
                    <a:sym typeface="+mn-lt"/>
                  </a:rPr>
                  <a:t>04</a:t>
                </a: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1976800" y="2577455"/>
            <a:ext cx="9307227" cy="2960557"/>
            <a:chOff x="1956735" y="2151602"/>
            <a:chExt cx="9307227" cy="2960557"/>
          </a:xfrm>
        </p:grpSpPr>
        <p:sp>
          <p:nvSpPr>
            <p:cNvPr id="27" name="文本框 5"/>
            <p:cNvSpPr txBox="1">
              <a:spLocks noChangeArrowheads="1"/>
            </p:cNvSpPr>
            <p:nvPr/>
          </p:nvSpPr>
          <p:spPr bwMode="auto">
            <a:xfrm>
              <a:off x="1956735" y="2151602"/>
              <a:ext cx="1791112" cy="1184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5" rIns="91431" bIns="4571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cs typeface="+mn-ea"/>
                  <a:sym typeface="+mn-lt"/>
                </a:rPr>
                <a:t>初代机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000" dirty="0">
                  <a:latin typeface="Algerian" panose="04020705040A02060702" pitchFamily="82" charset="0"/>
                </a:rPr>
                <a:t>Infinity XR</a:t>
              </a:r>
            </a:p>
            <a:p>
              <a:pPr eaLnBrk="1" hangingPunct="1">
                <a:lnSpc>
                  <a:spcPct val="120000"/>
                </a:lnSpc>
              </a:pP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>
              <a:spLocks noChangeArrowheads="1"/>
            </p:cNvSpPr>
            <p:nvPr/>
          </p:nvSpPr>
          <p:spPr bwMode="auto">
            <a:xfrm>
              <a:off x="4242399" y="4135285"/>
              <a:ext cx="1791112" cy="446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5" rIns="91431" bIns="4571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cs typeface="+mn-ea"/>
                  <a:sym typeface="+mn-lt"/>
                </a:rPr>
                <a:t>游戏赋能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>
              <a:spLocks noChangeArrowheads="1"/>
            </p:cNvSpPr>
            <p:nvPr/>
          </p:nvSpPr>
          <p:spPr bwMode="auto">
            <a:xfrm>
              <a:off x="6465696" y="2154668"/>
              <a:ext cx="2098331" cy="815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5" rIns="91431" bIns="4571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cs typeface="+mn-ea"/>
                  <a:sym typeface="+mn-lt"/>
                </a:rPr>
                <a:t>二代机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endParaRPr>
            </a:p>
            <a:p>
              <a:pPr eaLnBrk="1" hangingPunct="1">
                <a:lnSpc>
                  <a:spcPct val="120000"/>
                </a:lnSpc>
              </a:pPr>
              <a:r>
                <a:rPr lang="en-US" altLang="zh-CN" sz="2000" b="0" i="0" dirty="0" err="1">
                  <a:solidFill>
                    <a:srgbClr val="333333"/>
                  </a:solidFill>
                  <a:effectLst/>
                  <a:latin typeface="Algerian" panose="04020705040A02060702" pitchFamily="82" charset="0"/>
                </a:rPr>
                <a:t>VisionSphere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>
              <a:spLocks noChangeArrowheads="1"/>
            </p:cNvSpPr>
            <p:nvPr/>
          </p:nvSpPr>
          <p:spPr bwMode="auto">
            <a:xfrm>
              <a:off x="8727321" y="4135285"/>
              <a:ext cx="1807329" cy="446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5" rIns="91431" bIns="4571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  <a:cs typeface="+mn-ea"/>
                  <a:sym typeface="+mn-lt"/>
                </a:rPr>
                <a:t>末代机</a:t>
              </a:r>
              <a:endPara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31" name="išľíďè"/>
            <p:cNvSpPr/>
            <p:nvPr/>
          </p:nvSpPr>
          <p:spPr bwMode="auto">
            <a:xfrm>
              <a:off x="1956735" y="2507024"/>
              <a:ext cx="2318715" cy="557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išľíďè"/>
            <p:cNvSpPr/>
            <p:nvPr/>
          </p:nvSpPr>
          <p:spPr bwMode="auto">
            <a:xfrm>
              <a:off x="4242399" y="4529795"/>
              <a:ext cx="2536640" cy="557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Algerian" panose="04020705040A02060702" pitchFamily="82" charset="0"/>
                  <a:cs typeface="+mn-ea"/>
                  <a:sym typeface="+mn-lt"/>
                </a:rPr>
                <a:t>Earthonline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lgerian" panose="04020705040A02060702" pitchFamily="82" charset="0"/>
                <a:cs typeface="+mn-ea"/>
                <a:sym typeface="+mn-lt"/>
              </a:endParaRPr>
            </a:p>
          </p:txBody>
        </p:sp>
        <p:sp>
          <p:nvSpPr>
            <p:cNvPr id="33" name="išľíďè"/>
            <p:cNvSpPr/>
            <p:nvPr/>
          </p:nvSpPr>
          <p:spPr bwMode="auto">
            <a:xfrm>
              <a:off x="6466776" y="2494446"/>
              <a:ext cx="2318715" cy="577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išľíďè"/>
            <p:cNvSpPr/>
            <p:nvPr/>
          </p:nvSpPr>
          <p:spPr bwMode="auto">
            <a:xfrm>
              <a:off x="8727322" y="4534589"/>
              <a:ext cx="2536640" cy="577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b="0" i="0" dirty="0" err="1">
                  <a:solidFill>
                    <a:srgbClr val="333333"/>
                  </a:solidFill>
                  <a:effectLst/>
                  <a:latin typeface="Algerian" panose="04020705040A02060702" pitchFamily="82" charset="0"/>
                </a:rPr>
                <a:t>SynapSys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lgerian" panose="04020705040A02060702" pitchFamily="82" charset="0"/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823307" y="851359"/>
            <a:ext cx="4412819" cy="769442"/>
            <a:chOff x="4022722" y="398177"/>
            <a:chExt cx="3944124" cy="841390"/>
          </a:xfrm>
        </p:grpSpPr>
        <p:grpSp>
          <p:nvGrpSpPr>
            <p:cNvPr id="41" name="组合 40"/>
            <p:cNvGrpSpPr/>
            <p:nvPr/>
          </p:nvGrpSpPr>
          <p:grpSpPr>
            <a:xfrm>
              <a:off x="4022722" y="398177"/>
              <a:ext cx="3944124" cy="841390"/>
              <a:chOff x="4022722" y="398177"/>
              <a:chExt cx="3944124" cy="841390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4391668" y="398177"/>
                <a:ext cx="3292057" cy="841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4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  <a:cs typeface="+mn-ea"/>
                    <a:sym typeface="+mn-lt"/>
                  </a:rPr>
                  <a:t>产品迭代历程</a:t>
                </a:r>
                <a:endParaRPr kumimoji="1" lang="zh-CN" alt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华文行楷" panose="02010800040101010101" pitchFamily="2" charset="-122"/>
                  <a:ea typeface="华文行楷" panose="02010800040101010101" pitchFamily="2" charset="-122"/>
                  <a:cs typeface="+mn-ea"/>
                  <a:sym typeface="+mn-lt"/>
                </a:endParaRPr>
              </a:p>
            </p:txBody>
          </p:sp>
          <p:pic>
            <p:nvPicPr>
              <p:cNvPr id="44" name="图片 4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683" r="37380"/>
              <a:stretch>
                <a:fillRect/>
              </a:stretch>
            </p:blipFill>
            <p:spPr>
              <a:xfrm>
                <a:off x="4022722" y="520763"/>
                <a:ext cx="595503" cy="523220"/>
              </a:xfrm>
              <a:prstGeom prst="rect">
                <a:avLst/>
              </a:prstGeom>
            </p:spPr>
          </p:pic>
          <p:pic>
            <p:nvPicPr>
              <p:cNvPr id="45" name="图片 4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683" r="37380"/>
              <a:stretch>
                <a:fillRect/>
              </a:stretch>
            </p:blipFill>
            <p:spPr>
              <a:xfrm>
                <a:off x="7371343" y="542098"/>
                <a:ext cx="595503" cy="523220"/>
              </a:xfrm>
              <a:prstGeom prst="rect">
                <a:avLst/>
              </a:prstGeom>
            </p:spPr>
          </p:pic>
        </p:grpSp>
        <p:sp>
          <p:nvSpPr>
            <p:cNvPr id="42" name="文本框 41"/>
            <p:cNvSpPr txBox="1"/>
            <p:nvPr/>
          </p:nvSpPr>
          <p:spPr>
            <a:xfrm>
              <a:off x="4507956" y="914973"/>
              <a:ext cx="3176087" cy="25821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endParaRPr lang="zh-CN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9709386" y="195496"/>
            <a:ext cx="929807" cy="1675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000" b="1" dirty="0">
                <a:solidFill>
                  <a:srgbClr val="00B0F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头号玩家走进现实</a:t>
            </a:r>
          </a:p>
        </p:txBody>
      </p:sp>
      <p:sp>
        <p:nvSpPr>
          <p:cNvPr id="47" name="矩形 46"/>
          <p:cNvSpPr/>
          <p:nvPr/>
        </p:nvSpPr>
        <p:spPr>
          <a:xfrm>
            <a:off x="10492946" y="539130"/>
            <a:ext cx="1250031" cy="9887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lgerian" panose="04020705040A02060702" pitchFamily="82" charset="0"/>
              </a:rPr>
              <a:t>Virtual reality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48" name="išľíďè"/>
          <p:cNvSpPr/>
          <p:nvPr/>
        </p:nvSpPr>
        <p:spPr bwMode="auto">
          <a:xfrm>
            <a:off x="6445578" y="2949477"/>
            <a:ext cx="2536640" cy="57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lgerian" panose="04020705040A02060702" pitchFamily="82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952</Words>
  <Application>Microsoft Office PowerPoint</Application>
  <PresentationFormat>宽屏</PresentationFormat>
  <Paragraphs>96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等线</vt:lpstr>
      <vt:lpstr>等线 Light</vt:lpstr>
      <vt:lpstr>华文行楷</vt:lpstr>
      <vt:lpstr>Algerian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产品名创意： 突出设备提供的无限探索可能性，“XR”则是扩展现实（Extended Reality）的简称，涵盖VR和AR技术。</vt:lpstr>
      <vt:lpstr>PowerPoint 演示文稿</vt:lpstr>
      <vt:lpstr>PowerPoint 演示文稿</vt:lpstr>
      <vt:lpstr>PowerPoint 演示文稿</vt:lpstr>
      <vt:lpstr>市场营销创新策略</vt:lpstr>
      <vt:lpstr>核心卖点</vt:lpstr>
      <vt:lpstr>融资策略</vt:lpstr>
      <vt:lpstr>盈利模式</vt:lpstr>
      <vt:lpstr>面临的问题</vt:lpstr>
      <vt:lpstr>Thanks for listening!!!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启翔</dc:creator>
  <cp:lastModifiedBy>启翔</cp:lastModifiedBy>
  <cp:revision>33</cp:revision>
  <dcterms:created xsi:type="dcterms:W3CDTF">2025-01-01T07:19:00Z</dcterms:created>
  <dcterms:modified xsi:type="dcterms:W3CDTF">2025-01-09T03:35:37Z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B018B6290B244D6BBB23342F4DB676B8_12</vt:lpwstr>
  </property>
  <property fmtid="{D5CDD505-2E9C-101B-9397-08002B2CF9AE}" pid="3" name="KSOProductBuildVer">
    <vt:lpwstr>2052-12.1.0.19302</vt:lpwstr>
  </property>
</Properties>
</file>